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4"/>
  </p:sldMasterIdLst>
  <p:notesMasterIdLst>
    <p:notesMasterId r:id="rId31"/>
  </p:notesMasterIdLst>
  <p:handoutMasterIdLst>
    <p:handoutMasterId r:id="rId32"/>
  </p:handoutMasterIdLst>
  <p:sldIdLst>
    <p:sldId id="256" r:id="rId5"/>
    <p:sldId id="265" r:id="rId6"/>
    <p:sldId id="266" r:id="rId7"/>
    <p:sldId id="268" r:id="rId8"/>
    <p:sldId id="290" r:id="rId9"/>
    <p:sldId id="296" r:id="rId10"/>
    <p:sldId id="272" r:id="rId11"/>
    <p:sldId id="295" r:id="rId12"/>
    <p:sldId id="305" r:id="rId13"/>
    <p:sldId id="270" r:id="rId14"/>
    <p:sldId id="299" r:id="rId15"/>
    <p:sldId id="300" r:id="rId16"/>
    <p:sldId id="301" r:id="rId17"/>
    <p:sldId id="302" r:id="rId18"/>
    <p:sldId id="281" r:id="rId19"/>
    <p:sldId id="260" r:id="rId20"/>
    <p:sldId id="273" r:id="rId21"/>
    <p:sldId id="261" r:id="rId22"/>
    <p:sldId id="292" r:id="rId23"/>
    <p:sldId id="277" r:id="rId24"/>
    <p:sldId id="276" r:id="rId25"/>
    <p:sldId id="278" r:id="rId26"/>
    <p:sldId id="282" r:id="rId27"/>
    <p:sldId id="303" r:id="rId28"/>
    <p:sldId id="280" r:id="rId29"/>
    <p:sldId id="30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3448F9-8F76-4EE1-A867-60785A5036B5}" v="25" dt="2024-02-28T11:59:57.096"/>
  </p1510:revLst>
</p1510:revInfo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0" autoAdjust="0"/>
    <p:restoredTop sz="94773" autoAdjust="0"/>
  </p:normalViewPr>
  <p:slideViewPr>
    <p:cSldViewPr snapToGrid="0">
      <p:cViewPr varScale="1">
        <p:scale>
          <a:sx n="94" d="100"/>
          <a:sy n="94" d="100"/>
        </p:scale>
        <p:origin x="696" y="91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87741C-52D6-488A-8659-E6720D2F11EB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5ECFC9D-9005-474F-87A2-A82C06EEF111}">
      <dgm:prSet/>
      <dgm:spPr/>
      <dgm:t>
        <a:bodyPr/>
        <a:lstStyle/>
        <a:p>
          <a:r>
            <a:rPr lang="en-GB" dirty="0"/>
            <a:t>Supporting those who are homeless or at risk of becoming homeless in Kingston</a:t>
          </a:r>
          <a:endParaRPr lang="en-US" dirty="0"/>
        </a:p>
      </dgm:t>
    </dgm:pt>
    <dgm:pt modelId="{EABA256A-FE21-4865-A74D-30F5BDEDBC71}" type="parTrans" cxnId="{88A7D838-B1F1-42D6-85FF-B281896D2B10}">
      <dgm:prSet/>
      <dgm:spPr/>
      <dgm:t>
        <a:bodyPr/>
        <a:lstStyle/>
        <a:p>
          <a:endParaRPr lang="en-US"/>
        </a:p>
      </dgm:t>
    </dgm:pt>
    <dgm:pt modelId="{FBB8FAB8-0728-4C42-8FA7-DDF2EFFF95EB}" type="sibTrans" cxnId="{88A7D838-B1F1-42D6-85FF-B281896D2B10}">
      <dgm:prSet/>
      <dgm:spPr/>
      <dgm:t>
        <a:bodyPr/>
        <a:lstStyle/>
        <a:p>
          <a:endParaRPr lang="en-US"/>
        </a:p>
      </dgm:t>
    </dgm:pt>
    <dgm:pt modelId="{B9D5C2A9-A011-49F1-803D-0ED2712BA0B7}">
      <dgm:prSet/>
      <dgm:spPr/>
      <dgm:t>
        <a:bodyPr/>
        <a:lstStyle/>
        <a:p>
          <a:r>
            <a:rPr lang="en-GB" dirty="0"/>
            <a:t>Drop-in HCIS advice service Mon-Fri</a:t>
          </a:r>
          <a:endParaRPr lang="en-US" dirty="0"/>
        </a:p>
      </dgm:t>
    </dgm:pt>
    <dgm:pt modelId="{446468B0-3093-4D54-AA13-BE8DC61A7056}" type="parTrans" cxnId="{22D03B7A-3A6F-447F-AC49-0CC83C9AC339}">
      <dgm:prSet/>
      <dgm:spPr/>
      <dgm:t>
        <a:bodyPr/>
        <a:lstStyle/>
        <a:p>
          <a:endParaRPr lang="en-US"/>
        </a:p>
      </dgm:t>
    </dgm:pt>
    <dgm:pt modelId="{FB5F8663-434A-49DA-B756-6F6528751FCE}" type="sibTrans" cxnId="{22D03B7A-3A6F-447F-AC49-0CC83C9AC339}">
      <dgm:prSet/>
      <dgm:spPr/>
      <dgm:t>
        <a:bodyPr/>
        <a:lstStyle/>
        <a:p>
          <a:endParaRPr lang="en-US"/>
        </a:p>
      </dgm:t>
    </dgm:pt>
    <dgm:pt modelId="{3B2AE4E4-0AE2-4D13-960E-A46593A2082C}">
      <dgm:prSet/>
      <dgm:spPr/>
      <dgm:t>
        <a:bodyPr/>
        <a:lstStyle/>
        <a:p>
          <a:r>
            <a:rPr lang="en-GB" dirty="0"/>
            <a:t>Referrals: YMCA, Spear and more</a:t>
          </a:r>
          <a:endParaRPr lang="en-US" dirty="0"/>
        </a:p>
      </dgm:t>
    </dgm:pt>
    <dgm:pt modelId="{193C95A5-7327-4148-B6F1-F1F812520125}" type="parTrans" cxnId="{691C4B90-6E20-4D8C-8264-82636A5C9593}">
      <dgm:prSet/>
      <dgm:spPr/>
      <dgm:t>
        <a:bodyPr/>
        <a:lstStyle/>
        <a:p>
          <a:endParaRPr lang="en-US"/>
        </a:p>
      </dgm:t>
    </dgm:pt>
    <dgm:pt modelId="{FD252210-A56F-4699-A94F-446ED5F0FB67}" type="sibTrans" cxnId="{691C4B90-6E20-4D8C-8264-82636A5C9593}">
      <dgm:prSet/>
      <dgm:spPr/>
      <dgm:t>
        <a:bodyPr/>
        <a:lstStyle/>
        <a:p>
          <a:endParaRPr lang="en-US"/>
        </a:p>
      </dgm:t>
    </dgm:pt>
    <dgm:pt modelId="{BC35D514-C013-4FEF-8D1E-B1BDC21322F6}">
      <dgm:prSet/>
      <dgm:spPr/>
      <dgm:t>
        <a:bodyPr/>
        <a:lstStyle/>
        <a:p>
          <a:r>
            <a:rPr lang="en-GB" dirty="0"/>
            <a:t>Access Project: temporary accommodation</a:t>
          </a:r>
          <a:endParaRPr lang="en-US" dirty="0"/>
        </a:p>
      </dgm:t>
    </dgm:pt>
    <dgm:pt modelId="{E558D483-C63C-4A84-9160-D8884E49481A}" type="parTrans" cxnId="{8EF48311-ECE5-45EE-A7D4-71C0B8B9A030}">
      <dgm:prSet/>
      <dgm:spPr/>
      <dgm:t>
        <a:bodyPr/>
        <a:lstStyle/>
        <a:p>
          <a:endParaRPr lang="en-US"/>
        </a:p>
      </dgm:t>
    </dgm:pt>
    <dgm:pt modelId="{BCC0CD93-3127-4887-BD81-2B57FA108C42}" type="sibTrans" cxnId="{8EF48311-ECE5-45EE-A7D4-71C0B8B9A030}">
      <dgm:prSet/>
      <dgm:spPr/>
      <dgm:t>
        <a:bodyPr/>
        <a:lstStyle/>
        <a:p>
          <a:endParaRPr lang="en-US"/>
        </a:p>
      </dgm:t>
    </dgm:pt>
    <dgm:pt modelId="{3AE34E81-6C48-4C36-9C2A-4450F4391509}">
      <dgm:prSet phldr="0"/>
      <dgm:spPr/>
      <dgm:t>
        <a:bodyPr/>
        <a:lstStyle/>
        <a:p>
          <a:pPr rtl="0"/>
          <a:r>
            <a:rPr lang="en-GB" dirty="0">
              <a:latin typeface="Calibri Light" panose="020F0302020204030204"/>
            </a:rPr>
            <a:t>Activities and Groups</a:t>
          </a:r>
          <a:endParaRPr lang="en-GB" dirty="0"/>
        </a:p>
      </dgm:t>
    </dgm:pt>
    <dgm:pt modelId="{9FB0B8DD-CCC0-467A-80DF-20D483C7C1A3}" type="parTrans" cxnId="{874AD107-8556-4A5D-81A1-CB33CFB92FCB}">
      <dgm:prSet/>
      <dgm:spPr/>
      <dgm:t>
        <a:bodyPr/>
        <a:lstStyle/>
        <a:p>
          <a:endParaRPr lang="en-US"/>
        </a:p>
      </dgm:t>
    </dgm:pt>
    <dgm:pt modelId="{57AF7877-F986-4CA2-B4BE-963087E964F8}" type="sibTrans" cxnId="{874AD107-8556-4A5D-81A1-CB33CFB92FCB}">
      <dgm:prSet/>
      <dgm:spPr/>
      <dgm:t>
        <a:bodyPr/>
        <a:lstStyle/>
        <a:p>
          <a:endParaRPr lang="en-US"/>
        </a:p>
      </dgm:t>
    </dgm:pt>
    <dgm:pt modelId="{07B8150C-32AD-4638-8B91-32058609BE9D}">
      <dgm:prSet/>
      <dgm:spPr/>
      <dgm:t>
        <a:bodyPr/>
        <a:lstStyle/>
        <a:p>
          <a:r>
            <a:rPr lang="en-GB" dirty="0"/>
            <a:t>Emergency clothing, food etc</a:t>
          </a:r>
          <a:endParaRPr lang="en-US" dirty="0"/>
        </a:p>
      </dgm:t>
    </dgm:pt>
    <dgm:pt modelId="{6B197C3B-3EAC-44E4-AA03-CC2FC4B35A34}" type="parTrans" cxnId="{BAAD505B-7DE5-410A-B4F1-505758EBDC6C}">
      <dgm:prSet/>
      <dgm:spPr/>
      <dgm:t>
        <a:bodyPr/>
        <a:lstStyle/>
        <a:p>
          <a:endParaRPr lang="en-US"/>
        </a:p>
      </dgm:t>
    </dgm:pt>
    <dgm:pt modelId="{6252BF25-3786-4791-A4B5-DB0ED19EA5B2}" type="sibTrans" cxnId="{BAAD505B-7DE5-410A-B4F1-505758EBDC6C}">
      <dgm:prSet/>
      <dgm:spPr/>
      <dgm:t>
        <a:bodyPr/>
        <a:lstStyle/>
        <a:p>
          <a:endParaRPr lang="en-US"/>
        </a:p>
      </dgm:t>
    </dgm:pt>
    <dgm:pt modelId="{98668200-2747-4278-A5E8-87EDBF384C96}">
      <dgm:prSet/>
      <dgm:spPr/>
      <dgm:t>
        <a:bodyPr/>
        <a:lstStyle/>
        <a:p>
          <a:r>
            <a:rPr lang="en-GB" dirty="0"/>
            <a:t>Outreach and Street Pastors</a:t>
          </a:r>
          <a:endParaRPr lang="en-US" dirty="0"/>
        </a:p>
      </dgm:t>
    </dgm:pt>
    <dgm:pt modelId="{26BFEF28-64B2-48D7-8074-2860A2B5B86D}" type="parTrans" cxnId="{74192B4E-0F1E-4C3B-B322-D268CA6DFD6F}">
      <dgm:prSet/>
      <dgm:spPr/>
      <dgm:t>
        <a:bodyPr/>
        <a:lstStyle/>
        <a:p>
          <a:endParaRPr lang="en-US"/>
        </a:p>
      </dgm:t>
    </dgm:pt>
    <dgm:pt modelId="{1F80502C-7467-4614-8834-0AD77CCF9ED1}" type="sibTrans" cxnId="{74192B4E-0F1E-4C3B-B322-D268CA6DFD6F}">
      <dgm:prSet/>
      <dgm:spPr/>
      <dgm:t>
        <a:bodyPr/>
        <a:lstStyle/>
        <a:p>
          <a:endParaRPr lang="en-US"/>
        </a:p>
      </dgm:t>
    </dgm:pt>
    <dgm:pt modelId="{257563C0-FDAD-44BF-B283-E95BBB431A24}">
      <dgm:prSet/>
      <dgm:spPr/>
      <dgm:t>
        <a:bodyPr/>
        <a:lstStyle/>
        <a:p>
          <a:r>
            <a:rPr lang="en-GB" dirty="0"/>
            <a:t>The Bridge: substance use support</a:t>
          </a:r>
          <a:endParaRPr lang="en-US" dirty="0"/>
        </a:p>
      </dgm:t>
    </dgm:pt>
    <dgm:pt modelId="{92CEF075-4471-4FC9-9F71-14125C3784C2}" type="parTrans" cxnId="{7ED3D272-CBAC-44BB-A2DA-C0E9691AB1CA}">
      <dgm:prSet/>
      <dgm:spPr/>
      <dgm:t>
        <a:bodyPr/>
        <a:lstStyle/>
        <a:p>
          <a:endParaRPr lang="en-US"/>
        </a:p>
      </dgm:t>
    </dgm:pt>
    <dgm:pt modelId="{833481A6-D63E-4E4B-BD14-32F26FCCADD3}" type="sibTrans" cxnId="{7ED3D272-CBAC-44BB-A2DA-C0E9691AB1CA}">
      <dgm:prSet/>
      <dgm:spPr/>
      <dgm:t>
        <a:bodyPr/>
        <a:lstStyle/>
        <a:p>
          <a:endParaRPr lang="en-US"/>
        </a:p>
      </dgm:t>
    </dgm:pt>
    <dgm:pt modelId="{EEB4CF60-C6C7-4FDA-9E6E-1C7C328F9C72}" type="pres">
      <dgm:prSet presAssocID="{7687741C-52D6-488A-8659-E6720D2F11EB}" presName="diagram" presStyleCnt="0">
        <dgm:presLayoutVars>
          <dgm:dir/>
          <dgm:resizeHandles val="exact"/>
        </dgm:presLayoutVars>
      </dgm:prSet>
      <dgm:spPr/>
    </dgm:pt>
    <dgm:pt modelId="{5CBD659F-2089-434E-9733-16FD0F620B38}" type="pres">
      <dgm:prSet presAssocID="{B5ECFC9D-9005-474F-87A2-A82C06EEF111}" presName="node" presStyleLbl="node1" presStyleIdx="0" presStyleCnt="8">
        <dgm:presLayoutVars>
          <dgm:bulletEnabled val="1"/>
        </dgm:presLayoutVars>
      </dgm:prSet>
      <dgm:spPr/>
    </dgm:pt>
    <dgm:pt modelId="{AD497075-5ED0-4E7C-8B18-C36816F3638A}" type="pres">
      <dgm:prSet presAssocID="{FBB8FAB8-0728-4C42-8FA7-DDF2EFFF95EB}" presName="sibTrans" presStyleCnt="0"/>
      <dgm:spPr/>
    </dgm:pt>
    <dgm:pt modelId="{08FEC3C2-CFF7-4A1D-A133-35DF127BE711}" type="pres">
      <dgm:prSet presAssocID="{B9D5C2A9-A011-49F1-803D-0ED2712BA0B7}" presName="node" presStyleLbl="node1" presStyleIdx="1" presStyleCnt="8">
        <dgm:presLayoutVars>
          <dgm:bulletEnabled val="1"/>
        </dgm:presLayoutVars>
      </dgm:prSet>
      <dgm:spPr/>
    </dgm:pt>
    <dgm:pt modelId="{8DEDDB0E-8678-47F5-896D-FF32DE2DFAD3}" type="pres">
      <dgm:prSet presAssocID="{FB5F8663-434A-49DA-B756-6F6528751FCE}" presName="sibTrans" presStyleCnt="0"/>
      <dgm:spPr/>
    </dgm:pt>
    <dgm:pt modelId="{07A6937E-8CCF-4903-99C6-B25F250265EF}" type="pres">
      <dgm:prSet presAssocID="{3B2AE4E4-0AE2-4D13-960E-A46593A2082C}" presName="node" presStyleLbl="node1" presStyleIdx="2" presStyleCnt="8">
        <dgm:presLayoutVars>
          <dgm:bulletEnabled val="1"/>
        </dgm:presLayoutVars>
      </dgm:prSet>
      <dgm:spPr/>
    </dgm:pt>
    <dgm:pt modelId="{6944C382-41CA-4A78-9A34-A61B933781B4}" type="pres">
      <dgm:prSet presAssocID="{FD252210-A56F-4699-A94F-446ED5F0FB67}" presName="sibTrans" presStyleCnt="0"/>
      <dgm:spPr/>
    </dgm:pt>
    <dgm:pt modelId="{664A8E22-D4C8-47C1-930F-ACDD3B52F3FD}" type="pres">
      <dgm:prSet presAssocID="{BC35D514-C013-4FEF-8D1E-B1BDC21322F6}" presName="node" presStyleLbl="node1" presStyleIdx="3" presStyleCnt="8">
        <dgm:presLayoutVars>
          <dgm:bulletEnabled val="1"/>
        </dgm:presLayoutVars>
      </dgm:prSet>
      <dgm:spPr/>
    </dgm:pt>
    <dgm:pt modelId="{243480C8-02E0-4AFE-8E0C-BD1778DF23D9}" type="pres">
      <dgm:prSet presAssocID="{BCC0CD93-3127-4887-BD81-2B57FA108C42}" presName="sibTrans" presStyleCnt="0"/>
      <dgm:spPr/>
    </dgm:pt>
    <dgm:pt modelId="{681FB993-53F8-4A7F-AD46-6460BB891A0B}" type="pres">
      <dgm:prSet presAssocID="{3AE34E81-6C48-4C36-9C2A-4450F4391509}" presName="node" presStyleLbl="node1" presStyleIdx="4" presStyleCnt="8" custLinFactNeighborX="-126" custLinFactNeighborY="-3162">
        <dgm:presLayoutVars>
          <dgm:bulletEnabled val="1"/>
        </dgm:presLayoutVars>
      </dgm:prSet>
      <dgm:spPr/>
    </dgm:pt>
    <dgm:pt modelId="{DA8897D2-0D71-4E75-81E8-2BD33F1F6753}" type="pres">
      <dgm:prSet presAssocID="{57AF7877-F986-4CA2-B4BE-963087E964F8}" presName="sibTrans" presStyleCnt="0"/>
      <dgm:spPr/>
    </dgm:pt>
    <dgm:pt modelId="{8B1A4C7D-6391-4741-917C-884EFBE14797}" type="pres">
      <dgm:prSet presAssocID="{07B8150C-32AD-4638-8B91-32058609BE9D}" presName="node" presStyleLbl="node1" presStyleIdx="5" presStyleCnt="8">
        <dgm:presLayoutVars>
          <dgm:bulletEnabled val="1"/>
        </dgm:presLayoutVars>
      </dgm:prSet>
      <dgm:spPr/>
    </dgm:pt>
    <dgm:pt modelId="{99BE1E5E-8579-4311-8C93-A97C68A0ED4B}" type="pres">
      <dgm:prSet presAssocID="{6252BF25-3786-4791-A4B5-DB0ED19EA5B2}" presName="sibTrans" presStyleCnt="0"/>
      <dgm:spPr/>
    </dgm:pt>
    <dgm:pt modelId="{2E36F3F7-C5E0-494A-8209-1DA92A6AFBF7}" type="pres">
      <dgm:prSet presAssocID="{98668200-2747-4278-A5E8-87EDBF384C96}" presName="node" presStyleLbl="node1" presStyleIdx="6" presStyleCnt="8">
        <dgm:presLayoutVars>
          <dgm:bulletEnabled val="1"/>
        </dgm:presLayoutVars>
      </dgm:prSet>
      <dgm:spPr/>
    </dgm:pt>
    <dgm:pt modelId="{92F2C449-ED47-47CB-A583-4BEF5DFA0C93}" type="pres">
      <dgm:prSet presAssocID="{1F80502C-7467-4614-8834-0AD77CCF9ED1}" presName="sibTrans" presStyleCnt="0"/>
      <dgm:spPr/>
    </dgm:pt>
    <dgm:pt modelId="{D4E59906-E6A0-4FE6-9007-455483956885}" type="pres">
      <dgm:prSet presAssocID="{257563C0-FDAD-44BF-B283-E95BBB431A24}" presName="node" presStyleLbl="node1" presStyleIdx="7" presStyleCnt="8">
        <dgm:presLayoutVars>
          <dgm:bulletEnabled val="1"/>
        </dgm:presLayoutVars>
      </dgm:prSet>
      <dgm:spPr/>
    </dgm:pt>
  </dgm:ptLst>
  <dgm:cxnLst>
    <dgm:cxn modelId="{874AD107-8556-4A5D-81A1-CB33CFB92FCB}" srcId="{7687741C-52D6-488A-8659-E6720D2F11EB}" destId="{3AE34E81-6C48-4C36-9C2A-4450F4391509}" srcOrd="4" destOrd="0" parTransId="{9FB0B8DD-CCC0-467A-80DF-20D483C7C1A3}" sibTransId="{57AF7877-F986-4CA2-B4BE-963087E964F8}"/>
    <dgm:cxn modelId="{8EF48311-ECE5-45EE-A7D4-71C0B8B9A030}" srcId="{7687741C-52D6-488A-8659-E6720D2F11EB}" destId="{BC35D514-C013-4FEF-8D1E-B1BDC21322F6}" srcOrd="3" destOrd="0" parTransId="{E558D483-C63C-4A84-9160-D8884E49481A}" sibTransId="{BCC0CD93-3127-4887-BD81-2B57FA108C42}"/>
    <dgm:cxn modelId="{C10A5B22-50FE-419E-B746-23A6EB26DAC5}" type="presOf" srcId="{B9D5C2A9-A011-49F1-803D-0ED2712BA0B7}" destId="{08FEC3C2-CFF7-4A1D-A133-35DF127BE711}" srcOrd="0" destOrd="0" presId="urn:microsoft.com/office/officeart/2005/8/layout/default"/>
    <dgm:cxn modelId="{88A7D838-B1F1-42D6-85FF-B281896D2B10}" srcId="{7687741C-52D6-488A-8659-E6720D2F11EB}" destId="{B5ECFC9D-9005-474F-87A2-A82C06EEF111}" srcOrd="0" destOrd="0" parTransId="{EABA256A-FE21-4865-A74D-30F5BDEDBC71}" sibTransId="{FBB8FAB8-0728-4C42-8FA7-DDF2EFFF95EB}"/>
    <dgm:cxn modelId="{BAAD505B-7DE5-410A-B4F1-505758EBDC6C}" srcId="{7687741C-52D6-488A-8659-E6720D2F11EB}" destId="{07B8150C-32AD-4638-8B91-32058609BE9D}" srcOrd="5" destOrd="0" parTransId="{6B197C3B-3EAC-44E4-AA03-CC2FC4B35A34}" sibTransId="{6252BF25-3786-4791-A4B5-DB0ED19EA5B2}"/>
    <dgm:cxn modelId="{74192B4E-0F1E-4C3B-B322-D268CA6DFD6F}" srcId="{7687741C-52D6-488A-8659-E6720D2F11EB}" destId="{98668200-2747-4278-A5E8-87EDBF384C96}" srcOrd="6" destOrd="0" parTransId="{26BFEF28-64B2-48D7-8074-2860A2B5B86D}" sibTransId="{1F80502C-7467-4614-8834-0AD77CCF9ED1}"/>
    <dgm:cxn modelId="{7ED3D272-CBAC-44BB-A2DA-C0E9691AB1CA}" srcId="{7687741C-52D6-488A-8659-E6720D2F11EB}" destId="{257563C0-FDAD-44BF-B283-E95BBB431A24}" srcOrd="7" destOrd="0" parTransId="{92CEF075-4471-4FC9-9F71-14125C3784C2}" sibTransId="{833481A6-D63E-4E4B-BD14-32F26FCCADD3}"/>
    <dgm:cxn modelId="{22D03B7A-3A6F-447F-AC49-0CC83C9AC339}" srcId="{7687741C-52D6-488A-8659-E6720D2F11EB}" destId="{B9D5C2A9-A011-49F1-803D-0ED2712BA0B7}" srcOrd="1" destOrd="0" parTransId="{446468B0-3093-4D54-AA13-BE8DC61A7056}" sibTransId="{FB5F8663-434A-49DA-B756-6F6528751FCE}"/>
    <dgm:cxn modelId="{E1349687-B649-4308-8F20-C1F640AD2291}" type="presOf" srcId="{3AE34E81-6C48-4C36-9C2A-4450F4391509}" destId="{681FB993-53F8-4A7F-AD46-6460BB891A0B}" srcOrd="0" destOrd="0" presId="urn:microsoft.com/office/officeart/2005/8/layout/default"/>
    <dgm:cxn modelId="{DDDFBF87-CDC9-4416-A0A8-69362B5F8CEE}" type="presOf" srcId="{257563C0-FDAD-44BF-B283-E95BBB431A24}" destId="{D4E59906-E6A0-4FE6-9007-455483956885}" srcOrd="0" destOrd="0" presId="urn:microsoft.com/office/officeart/2005/8/layout/default"/>
    <dgm:cxn modelId="{691C4B90-6E20-4D8C-8264-82636A5C9593}" srcId="{7687741C-52D6-488A-8659-E6720D2F11EB}" destId="{3B2AE4E4-0AE2-4D13-960E-A46593A2082C}" srcOrd="2" destOrd="0" parTransId="{193C95A5-7327-4148-B6F1-F1F812520125}" sibTransId="{FD252210-A56F-4699-A94F-446ED5F0FB67}"/>
    <dgm:cxn modelId="{99BC4B97-6D4A-453B-AAE7-327BF1B7EE29}" type="presOf" srcId="{98668200-2747-4278-A5E8-87EDBF384C96}" destId="{2E36F3F7-C5E0-494A-8209-1DA92A6AFBF7}" srcOrd="0" destOrd="0" presId="urn:microsoft.com/office/officeart/2005/8/layout/default"/>
    <dgm:cxn modelId="{5A83C0B1-A615-4C7F-AC44-9C4BF800899F}" type="presOf" srcId="{3B2AE4E4-0AE2-4D13-960E-A46593A2082C}" destId="{07A6937E-8CCF-4903-99C6-B25F250265EF}" srcOrd="0" destOrd="0" presId="urn:microsoft.com/office/officeart/2005/8/layout/default"/>
    <dgm:cxn modelId="{E43A19C8-9450-4C32-9F72-DD69FD14C659}" type="presOf" srcId="{BC35D514-C013-4FEF-8D1E-B1BDC21322F6}" destId="{664A8E22-D4C8-47C1-930F-ACDD3B52F3FD}" srcOrd="0" destOrd="0" presId="urn:microsoft.com/office/officeart/2005/8/layout/default"/>
    <dgm:cxn modelId="{C268D6D4-7B1C-45E3-A85A-0BE9CE749AD4}" type="presOf" srcId="{07B8150C-32AD-4638-8B91-32058609BE9D}" destId="{8B1A4C7D-6391-4741-917C-884EFBE14797}" srcOrd="0" destOrd="0" presId="urn:microsoft.com/office/officeart/2005/8/layout/default"/>
    <dgm:cxn modelId="{F6D594D8-9DF4-4BC2-94C5-60497DAE238D}" type="presOf" srcId="{B5ECFC9D-9005-474F-87A2-A82C06EEF111}" destId="{5CBD659F-2089-434E-9733-16FD0F620B38}" srcOrd="0" destOrd="0" presId="urn:microsoft.com/office/officeart/2005/8/layout/default"/>
    <dgm:cxn modelId="{BFEF9AE8-9F8A-4F74-9106-1BE29307CA2D}" type="presOf" srcId="{7687741C-52D6-488A-8659-E6720D2F11EB}" destId="{EEB4CF60-C6C7-4FDA-9E6E-1C7C328F9C72}" srcOrd="0" destOrd="0" presId="urn:microsoft.com/office/officeart/2005/8/layout/default"/>
    <dgm:cxn modelId="{25D68C37-81E4-4A5C-8305-61671E3D714D}" type="presParOf" srcId="{EEB4CF60-C6C7-4FDA-9E6E-1C7C328F9C72}" destId="{5CBD659F-2089-434E-9733-16FD0F620B38}" srcOrd="0" destOrd="0" presId="urn:microsoft.com/office/officeart/2005/8/layout/default"/>
    <dgm:cxn modelId="{E9E1BD92-12A7-41AA-B4CC-787115FAFB35}" type="presParOf" srcId="{EEB4CF60-C6C7-4FDA-9E6E-1C7C328F9C72}" destId="{AD497075-5ED0-4E7C-8B18-C36816F3638A}" srcOrd="1" destOrd="0" presId="urn:microsoft.com/office/officeart/2005/8/layout/default"/>
    <dgm:cxn modelId="{2E1CBC70-F508-4AC6-A572-A34E5897AD2C}" type="presParOf" srcId="{EEB4CF60-C6C7-4FDA-9E6E-1C7C328F9C72}" destId="{08FEC3C2-CFF7-4A1D-A133-35DF127BE711}" srcOrd="2" destOrd="0" presId="urn:microsoft.com/office/officeart/2005/8/layout/default"/>
    <dgm:cxn modelId="{7D47C4EB-4F58-4030-946F-9F842ADC6632}" type="presParOf" srcId="{EEB4CF60-C6C7-4FDA-9E6E-1C7C328F9C72}" destId="{8DEDDB0E-8678-47F5-896D-FF32DE2DFAD3}" srcOrd="3" destOrd="0" presId="urn:microsoft.com/office/officeart/2005/8/layout/default"/>
    <dgm:cxn modelId="{48D92D95-A018-499C-88FB-28936F168FF0}" type="presParOf" srcId="{EEB4CF60-C6C7-4FDA-9E6E-1C7C328F9C72}" destId="{07A6937E-8CCF-4903-99C6-B25F250265EF}" srcOrd="4" destOrd="0" presId="urn:microsoft.com/office/officeart/2005/8/layout/default"/>
    <dgm:cxn modelId="{DBD6502C-0C12-4E27-A3C3-3F6618591A63}" type="presParOf" srcId="{EEB4CF60-C6C7-4FDA-9E6E-1C7C328F9C72}" destId="{6944C382-41CA-4A78-9A34-A61B933781B4}" srcOrd="5" destOrd="0" presId="urn:microsoft.com/office/officeart/2005/8/layout/default"/>
    <dgm:cxn modelId="{1DA75429-05C6-4DE1-B070-2AB15CDBD451}" type="presParOf" srcId="{EEB4CF60-C6C7-4FDA-9E6E-1C7C328F9C72}" destId="{664A8E22-D4C8-47C1-930F-ACDD3B52F3FD}" srcOrd="6" destOrd="0" presId="urn:microsoft.com/office/officeart/2005/8/layout/default"/>
    <dgm:cxn modelId="{94A46C08-83BE-42DE-A9A7-54FA57FE0B55}" type="presParOf" srcId="{EEB4CF60-C6C7-4FDA-9E6E-1C7C328F9C72}" destId="{243480C8-02E0-4AFE-8E0C-BD1778DF23D9}" srcOrd="7" destOrd="0" presId="urn:microsoft.com/office/officeart/2005/8/layout/default"/>
    <dgm:cxn modelId="{BED141EA-4349-4382-A320-3E7B74B1C949}" type="presParOf" srcId="{EEB4CF60-C6C7-4FDA-9E6E-1C7C328F9C72}" destId="{681FB993-53F8-4A7F-AD46-6460BB891A0B}" srcOrd="8" destOrd="0" presId="urn:microsoft.com/office/officeart/2005/8/layout/default"/>
    <dgm:cxn modelId="{A21D3AE9-AFE7-4E7C-9E46-DA4646BDBC97}" type="presParOf" srcId="{EEB4CF60-C6C7-4FDA-9E6E-1C7C328F9C72}" destId="{DA8897D2-0D71-4E75-81E8-2BD33F1F6753}" srcOrd="9" destOrd="0" presId="urn:microsoft.com/office/officeart/2005/8/layout/default"/>
    <dgm:cxn modelId="{5E50DF7D-EE64-45F2-8218-1E0D1469F4B1}" type="presParOf" srcId="{EEB4CF60-C6C7-4FDA-9E6E-1C7C328F9C72}" destId="{8B1A4C7D-6391-4741-917C-884EFBE14797}" srcOrd="10" destOrd="0" presId="urn:microsoft.com/office/officeart/2005/8/layout/default"/>
    <dgm:cxn modelId="{554600A6-C315-400F-B56E-C94470F2B081}" type="presParOf" srcId="{EEB4CF60-C6C7-4FDA-9E6E-1C7C328F9C72}" destId="{99BE1E5E-8579-4311-8C93-A97C68A0ED4B}" srcOrd="11" destOrd="0" presId="urn:microsoft.com/office/officeart/2005/8/layout/default"/>
    <dgm:cxn modelId="{72231345-A0A0-4534-A261-8144611D8BA6}" type="presParOf" srcId="{EEB4CF60-C6C7-4FDA-9E6E-1C7C328F9C72}" destId="{2E36F3F7-C5E0-494A-8209-1DA92A6AFBF7}" srcOrd="12" destOrd="0" presId="urn:microsoft.com/office/officeart/2005/8/layout/default"/>
    <dgm:cxn modelId="{5C48226A-41ED-4973-9C55-66CC2E5C3DAD}" type="presParOf" srcId="{EEB4CF60-C6C7-4FDA-9E6E-1C7C328F9C72}" destId="{92F2C449-ED47-47CB-A583-4BEF5DFA0C93}" srcOrd="13" destOrd="0" presId="urn:microsoft.com/office/officeart/2005/8/layout/default"/>
    <dgm:cxn modelId="{66FE6EB9-E3AC-4699-92DB-CEC84F3AA613}" type="presParOf" srcId="{EEB4CF60-C6C7-4FDA-9E6E-1C7C328F9C72}" destId="{D4E59906-E6A0-4FE6-9007-455483956885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BD659F-2089-434E-9733-16FD0F620B38}">
      <dsp:nvSpPr>
        <dsp:cNvPr id="0" name=""/>
        <dsp:cNvSpPr/>
      </dsp:nvSpPr>
      <dsp:spPr>
        <a:xfrm>
          <a:off x="3080" y="587032"/>
          <a:ext cx="2444055" cy="146643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Supporting those who are homeless or at risk of becoming homeless in Kingston</a:t>
          </a:r>
          <a:endParaRPr lang="en-US" sz="2000" kern="1200" dirty="0"/>
        </a:p>
      </dsp:txBody>
      <dsp:txXfrm>
        <a:off x="3080" y="587032"/>
        <a:ext cx="2444055" cy="1466433"/>
      </dsp:txXfrm>
    </dsp:sp>
    <dsp:sp modelId="{08FEC3C2-CFF7-4A1D-A133-35DF127BE711}">
      <dsp:nvSpPr>
        <dsp:cNvPr id="0" name=""/>
        <dsp:cNvSpPr/>
      </dsp:nvSpPr>
      <dsp:spPr>
        <a:xfrm>
          <a:off x="2691541" y="587032"/>
          <a:ext cx="2444055" cy="1466433"/>
        </a:xfrm>
        <a:prstGeom prst="rect">
          <a:avLst/>
        </a:prstGeom>
        <a:solidFill>
          <a:schemeClr val="accent5">
            <a:hueOff val="-1050478"/>
            <a:satOff val="-1461"/>
            <a:lumOff val="-5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Drop-in HCIS advice service Mon-Fri</a:t>
          </a:r>
          <a:endParaRPr lang="en-US" sz="2000" kern="1200" dirty="0"/>
        </a:p>
      </dsp:txBody>
      <dsp:txXfrm>
        <a:off x="2691541" y="587032"/>
        <a:ext cx="2444055" cy="1466433"/>
      </dsp:txXfrm>
    </dsp:sp>
    <dsp:sp modelId="{07A6937E-8CCF-4903-99C6-B25F250265EF}">
      <dsp:nvSpPr>
        <dsp:cNvPr id="0" name=""/>
        <dsp:cNvSpPr/>
      </dsp:nvSpPr>
      <dsp:spPr>
        <a:xfrm>
          <a:off x="5380002" y="587032"/>
          <a:ext cx="2444055" cy="1466433"/>
        </a:xfrm>
        <a:prstGeom prst="rect">
          <a:avLst/>
        </a:prstGeom>
        <a:solidFill>
          <a:schemeClr val="accent5">
            <a:hueOff val="-2100956"/>
            <a:satOff val="-2922"/>
            <a:lumOff val="-11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Referrals: YMCA, Spear and more</a:t>
          </a:r>
          <a:endParaRPr lang="en-US" sz="2000" kern="1200" dirty="0"/>
        </a:p>
      </dsp:txBody>
      <dsp:txXfrm>
        <a:off x="5380002" y="587032"/>
        <a:ext cx="2444055" cy="1466433"/>
      </dsp:txXfrm>
    </dsp:sp>
    <dsp:sp modelId="{664A8E22-D4C8-47C1-930F-ACDD3B52F3FD}">
      <dsp:nvSpPr>
        <dsp:cNvPr id="0" name=""/>
        <dsp:cNvSpPr/>
      </dsp:nvSpPr>
      <dsp:spPr>
        <a:xfrm>
          <a:off x="8068463" y="587032"/>
          <a:ext cx="2444055" cy="1466433"/>
        </a:xfrm>
        <a:prstGeom prst="rect">
          <a:avLst/>
        </a:prstGeom>
        <a:solidFill>
          <a:schemeClr val="accent5">
            <a:hueOff val="-3151433"/>
            <a:satOff val="-4383"/>
            <a:lumOff val="-16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Access Project: temporary accommodation</a:t>
          </a:r>
          <a:endParaRPr lang="en-US" sz="2000" kern="1200" dirty="0"/>
        </a:p>
      </dsp:txBody>
      <dsp:txXfrm>
        <a:off x="8068463" y="587032"/>
        <a:ext cx="2444055" cy="1466433"/>
      </dsp:txXfrm>
    </dsp:sp>
    <dsp:sp modelId="{681FB993-53F8-4A7F-AD46-6460BB891A0B}">
      <dsp:nvSpPr>
        <dsp:cNvPr id="0" name=""/>
        <dsp:cNvSpPr/>
      </dsp:nvSpPr>
      <dsp:spPr>
        <a:xfrm>
          <a:off x="1" y="2251503"/>
          <a:ext cx="2444055" cy="1466433"/>
        </a:xfrm>
        <a:prstGeom prst="rect">
          <a:avLst/>
        </a:prstGeom>
        <a:solidFill>
          <a:schemeClr val="accent5">
            <a:hueOff val="-4201911"/>
            <a:satOff val="-5845"/>
            <a:lumOff val="-22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Calibri Light" panose="020F0302020204030204"/>
            </a:rPr>
            <a:t>Activities and Groups</a:t>
          </a:r>
          <a:endParaRPr lang="en-GB" sz="2000" kern="1200" dirty="0"/>
        </a:p>
      </dsp:txBody>
      <dsp:txXfrm>
        <a:off x="1" y="2251503"/>
        <a:ext cx="2444055" cy="1466433"/>
      </dsp:txXfrm>
    </dsp:sp>
    <dsp:sp modelId="{8B1A4C7D-6391-4741-917C-884EFBE14797}">
      <dsp:nvSpPr>
        <dsp:cNvPr id="0" name=""/>
        <dsp:cNvSpPr/>
      </dsp:nvSpPr>
      <dsp:spPr>
        <a:xfrm>
          <a:off x="2691541" y="2297871"/>
          <a:ext cx="2444055" cy="1466433"/>
        </a:xfrm>
        <a:prstGeom prst="rect">
          <a:avLst/>
        </a:prstGeom>
        <a:solidFill>
          <a:schemeClr val="accent5">
            <a:hueOff val="-5252389"/>
            <a:satOff val="-7306"/>
            <a:lumOff val="-28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Emergency clothing, food etc</a:t>
          </a:r>
          <a:endParaRPr lang="en-US" sz="2000" kern="1200" dirty="0"/>
        </a:p>
      </dsp:txBody>
      <dsp:txXfrm>
        <a:off x="2691541" y="2297871"/>
        <a:ext cx="2444055" cy="1466433"/>
      </dsp:txXfrm>
    </dsp:sp>
    <dsp:sp modelId="{2E36F3F7-C5E0-494A-8209-1DA92A6AFBF7}">
      <dsp:nvSpPr>
        <dsp:cNvPr id="0" name=""/>
        <dsp:cNvSpPr/>
      </dsp:nvSpPr>
      <dsp:spPr>
        <a:xfrm>
          <a:off x="5380002" y="2297871"/>
          <a:ext cx="2444055" cy="1466433"/>
        </a:xfrm>
        <a:prstGeom prst="rect">
          <a:avLst/>
        </a:prstGeom>
        <a:solidFill>
          <a:schemeClr val="accent5">
            <a:hueOff val="-6302867"/>
            <a:satOff val="-8767"/>
            <a:lumOff val="-33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Outreach and Street Pastors</a:t>
          </a:r>
          <a:endParaRPr lang="en-US" sz="2000" kern="1200" dirty="0"/>
        </a:p>
      </dsp:txBody>
      <dsp:txXfrm>
        <a:off x="5380002" y="2297871"/>
        <a:ext cx="2444055" cy="1466433"/>
      </dsp:txXfrm>
    </dsp:sp>
    <dsp:sp modelId="{D4E59906-E6A0-4FE6-9007-455483956885}">
      <dsp:nvSpPr>
        <dsp:cNvPr id="0" name=""/>
        <dsp:cNvSpPr/>
      </dsp:nvSpPr>
      <dsp:spPr>
        <a:xfrm>
          <a:off x="8068463" y="2297871"/>
          <a:ext cx="2444055" cy="1466433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The Bridge: substance use support</a:t>
          </a:r>
          <a:endParaRPr lang="en-US" sz="2000" kern="1200" dirty="0"/>
        </a:p>
      </dsp:txBody>
      <dsp:txXfrm>
        <a:off x="8068463" y="2297871"/>
        <a:ext cx="2444055" cy="14664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2/28/2024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2/28/2024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667E1-E601-4AAF-B95C-B25720D70A6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6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056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7B7A5-8DB9-49DA-9DDF-56A7D9B589E5}" type="datetime1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85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56519-D9B8-4A4E-9C52-15EB273AC323}" type="datetime1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1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FE3ED-90A1-4E73-9184-D3E632D4452C}" type="datetime1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218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2AAF-D167-470E-A4F1-8C1379A95536}" type="datetime1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580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55175-E814-4945-A59F-093919B0D400}" type="datetime1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37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515BF-F4E2-4A96-ADD6-DB993F4DFEB7}" type="datetime1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6EF73-9DB8-4763-865F-2F88181A47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92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29BF1-DE81-4B54-8B58-F6B247D0F89E}" type="datetime1">
              <a:rPr lang="en-US" smtClean="0"/>
              <a:t>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25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76BC-4397-4BC6-BE50-5B4BE46F9D4B}" type="datetime1">
              <a:rPr lang="en-US" smtClean="0"/>
              <a:t>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051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072BE-338F-4903-8F21-A1B0E5EDA07A}" type="datetime1">
              <a:rPr lang="en-US" smtClean="0"/>
              <a:t>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863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1B205-BD1D-4CF6-9E44-E30CCD8BCE92}" type="datetime1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673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AFD1B-C690-4015-8A38-2C7483A9F4D1}" type="datetime1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606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B9B83-7E0A-44AD-AF89-EEA5784B61B9}" type="datetime1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62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hyperlink" Target="mailto:ritu.m@kcah.org.uk" TargetMode="Externa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cid:77ec3f79-e3ca-4033-b728-440d9c27872c" TargetMode="Externa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1.png"/><Relationship Id="rId5" Type="http://schemas.openxmlformats.org/officeDocument/2006/relationships/hyperlink" Target="https://www.3r.org.uk/auth" TargetMode="Externa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cid:45f64739-281c-4be0-b85b-111eb7ebfe62" TargetMode="External"/><Relationship Id="rId3" Type="http://schemas.microsoft.com/office/2007/relationships/media" Target="../media/media20.m4a"/><Relationship Id="rId7" Type="http://schemas.openxmlformats.org/officeDocument/2006/relationships/image" Target="../media/image12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0.m4a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cid:c237d66c-20be-4364-9e94-97e38120de47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hyperlink" Target="mailto:kat.g@kcah.org.uk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.png"/><Relationship Id="rId5" Type="http://schemas.openxmlformats.org/officeDocument/2006/relationships/hyperlink" Target="mailto:kat.g@kcah.org.uk" TargetMode="Externa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9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microsoft.com/office/2007/relationships/media" Target="../media/media9.m4a"/><Relationship Id="rId18" Type="http://schemas.openxmlformats.org/officeDocument/2006/relationships/diagramData" Target="../diagrams/data1.xml"/><Relationship Id="rId3" Type="http://schemas.microsoft.com/office/2007/relationships/media" Target="../media/media4.m4a"/><Relationship Id="rId21" Type="http://schemas.openxmlformats.org/officeDocument/2006/relationships/diagramColors" Target="../diagrams/colors1.xml"/><Relationship Id="rId7" Type="http://schemas.microsoft.com/office/2007/relationships/media" Target="../media/media6.m4a"/><Relationship Id="rId12" Type="http://schemas.openxmlformats.org/officeDocument/2006/relationships/audio" Target="../media/media8.m4a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6" Type="http://schemas.openxmlformats.org/officeDocument/2006/relationships/audio" Target="../media/media10.m4a"/><Relationship Id="rId20" Type="http://schemas.openxmlformats.org/officeDocument/2006/relationships/diagramQuickStyle" Target="../diagrams/quickStyle1.xml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microsoft.com/office/2007/relationships/media" Target="../media/media8.m4a"/><Relationship Id="rId24" Type="http://schemas.openxmlformats.org/officeDocument/2006/relationships/image" Target="../media/image3.png"/><Relationship Id="rId5" Type="http://schemas.microsoft.com/office/2007/relationships/media" Target="../media/media5.m4a"/><Relationship Id="rId15" Type="http://schemas.microsoft.com/office/2007/relationships/media" Target="../media/media10.m4a"/><Relationship Id="rId23" Type="http://schemas.openxmlformats.org/officeDocument/2006/relationships/image" Target="../media/image2.png"/><Relationship Id="rId10" Type="http://schemas.openxmlformats.org/officeDocument/2006/relationships/audio" Target="../media/media7.m4a"/><Relationship Id="rId19" Type="http://schemas.openxmlformats.org/officeDocument/2006/relationships/diagramLayout" Target="../diagrams/layout1.xml"/><Relationship Id="rId4" Type="http://schemas.openxmlformats.org/officeDocument/2006/relationships/audio" Target="../media/media4.m4a"/><Relationship Id="rId9" Type="http://schemas.microsoft.com/office/2007/relationships/media" Target="../media/media7.m4a"/><Relationship Id="rId14" Type="http://schemas.openxmlformats.org/officeDocument/2006/relationships/audio" Target="../media/media9.m4a"/><Relationship Id="rId22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putting their hands together&#10;&#10;Description automatically generated">
            <a:extLst>
              <a:ext uri="{FF2B5EF4-FFF2-40B4-BE49-F238E27FC236}">
                <a16:creationId xmlns:a16="http://schemas.microsoft.com/office/drawing/2014/main" id="{65F41B29-2B91-386D-6D3B-0FBB1E1B730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5000"/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47520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40000" lnSpcReduction="20000"/>
          </a:bodyPr>
          <a:lstStyle/>
          <a:p>
            <a:pPr marL="3240000" algn="l"/>
            <a:r>
              <a:rPr lang="en-US" sz="11000" b="1" dirty="0"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K</a:t>
            </a:r>
            <a:r>
              <a:rPr lang="en-US" sz="11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ingston </a:t>
            </a:r>
          </a:p>
          <a:p>
            <a:pPr marL="3240000" algn="l"/>
            <a:r>
              <a:rPr lang="en-US" sz="11000" b="1" dirty="0"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</a:t>
            </a:r>
            <a:r>
              <a:rPr lang="en-US" sz="11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hurches </a:t>
            </a:r>
          </a:p>
          <a:p>
            <a:pPr marL="3240000" algn="l"/>
            <a:r>
              <a:rPr lang="en-US" sz="11000" b="1" dirty="0"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</a:t>
            </a:r>
            <a:r>
              <a:rPr lang="en-US" sz="11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ction on </a:t>
            </a:r>
          </a:p>
          <a:p>
            <a:pPr marL="3240000" algn="l"/>
            <a:r>
              <a:rPr lang="en-US" sz="11000" b="1" dirty="0"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</a:t>
            </a:r>
            <a:r>
              <a:rPr lang="en-US" sz="11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omelessness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7709" y="24896"/>
            <a:ext cx="2795690" cy="170388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05D11D0-7475-4410-DE0E-39CF4EA757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Kingston's Winter Night Shelter Jan to March 2024 </a:t>
            </a:r>
          </a:p>
        </p:txBody>
      </p:sp>
      <p:pic>
        <p:nvPicPr>
          <p:cNvPr id="6" name="KCAH slide 1">
            <a:hlinkClick r:id="" action="ppaction://media"/>
            <a:extLst>
              <a:ext uri="{FF2B5EF4-FFF2-40B4-BE49-F238E27FC236}">
                <a16:creationId xmlns:a16="http://schemas.microsoft.com/office/drawing/2014/main" id="{2843775D-7851-6DA9-3854-33A127921E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2318" y="31545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SHIFTS	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2086" y="96783"/>
            <a:ext cx="2795690" cy="17038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29E0D2-CA54-C7A5-5AE9-308B71863E1D}"/>
              </a:ext>
            </a:extLst>
          </p:cNvPr>
          <p:cNvSpPr txBox="1"/>
          <p:nvPr/>
        </p:nvSpPr>
        <p:spPr>
          <a:xfrm>
            <a:off x="937260" y="1690688"/>
            <a:ext cx="11140516" cy="59093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>
                <a:cs typeface="Calibri"/>
              </a:rPr>
              <a:t>Shifts in 3 separate blocks, shelter is open: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>
                <a:cs typeface="Calibri"/>
              </a:rPr>
              <a:t>MONDAY to THURSDAY: 9pm -8am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>
                <a:cs typeface="Calibri"/>
              </a:rPr>
              <a:t>FRIDAY to SUNDAY: 7pm – 8am</a:t>
            </a:r>
          </a:p>
          <a:p>
            <a:endParaRPr lang="en-GB" sz="36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>
                <a:cs typeface="Calibri"/>
              </a:rPr>
              <a:t>If computers are not your cup of tea: You can WhatsApp or Email Karen (07877 037731 / </a:t>
            </a:r>
            <a:r>
              <a:rPr lang="en-GB" sz="3600" dirty="0">
                <a:solidFill>
                  <a:srgbClr val="0070C0"/>
                </a:solidFill>
                <a:cs typeface="Calibri"/>
              </a:rPr>
              <a:t>karen.h</a:t>
            </a:r>
            <a:r>
              <a:rPr lang="en-GB" sz="3600" dirty="0">
                <a:cs typeface="Calibri"/>
                <a:hlinkClick r:id="rId6"/>
              </a:rPr>
              <a:t>@kcah.org.uk</a:t>
            </a:r>
            <a:r>
              <a:rPr lang="en-GB" sz="3600" dirty="0">
                <a:cs typeface="Calibri"/>
              </a:rPr>
              <a:t>)</a:t>
            </a:r>
            <a:br>
              <a:rPr lang="en-GB" sz="3600" dirty="0">
                <a:cs typeface="Calibri"/>
              </a:rPr>
            </a:br>
            <a:endParaRPr lang="en-GB" sz="36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>
                <a:cs typeface="Calibri"/>
              </a:rPr>
              <a:t>Please see the following slides about the online booking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6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cs typeface="Calibri"/>
            </a:endParaRPr>
          </a:p>
        </p:txBody>
      </p:sp>
      <p:pic>
        <p:nvPicPr>
          <p:cNvPr id="2" name="Slide 9">
            <a:hlinkClick r:id="" action="ppaction://media"/>
            <a:extLst>
              <a:ext uri="{FF2B5EF4-FFF2-40B4-BE49-F238E27FC236}">
                <a16:creationId xmlns:a16="http://schemas.microsoft.com/office/drawing/2014/main" id="{11843372-9A7B-792C-DDA0-9FEC24F5B9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6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9704C9A-4B20-D491-2F5D-B58D1B2A4065}"/>
              </a:ext>
            </a:extLst>
          </p:cNvPr>
          <p:cNvSpPr txBox="1"/>
          <p:nvPr/>
        </p:nvSpPr>
        <p:spPr>
          <a:xfrm>
            <a:off x="2120129" y="923995"/>
            <a:ext cx="5628455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dirty="0"/>
              <a:t>Online Booking System</a:t>
            </a:r>
            <a:endParaRPr lang="en-GB" sz="44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F2074E-2E92-01B1-2E10-24533C5B7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0277" y="150582"/>
            <a:ext cx="2364969" cy="14413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6F420B9-7F69-8B9D-B430-4977A3A75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6914" y="1626242"/>
            <a:ext cx="6393673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We use an online booking system called Three Rings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sz="1200" dirty="0">
              <a:solidFill>
                <a:srgbClr val="000000"/>
              </a:solidFill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en-US" sz="1200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Once you have completed training, y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ou will receive your username and a default password.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en-US" sz="1200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Y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ou will be invited to change to something memorable.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en-US" sz="1200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T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hen you login at 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hlinkClick r:id="rId5"/>
              </a:rPr>
              <a:t>https://www.3r.org.uk/auth</a:t>
            </a:r>
            <a:endParaRPr kumimoji="0" lang="en-GB" altLang="en-US" sz="1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sz="120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image_3">
            <a:extLst>
              <a:ext uri="{FF2B5EF4-FFF2-40B4-BE49-F238E27FC236}">
                <a16:creationId xmlns:a16="http://schemas.microsoft.com/office/drawing/2014/main" id="{C9B2080D-11E4-9A0E-0823-07152351C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876" y="3134347"/>
            <a:ext cx="4579938" cy="259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C997F80-3545-13A3-576A-8E558B27A1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6914" y="534613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5" name="Slide 10">
            <a:hlinkClick r:id="" action="ppaction://media"/>
            <a:extLst>
              <a:ext uri="{FF2B5EF4-FFF2-40B4-BE49-F238E27FC236}">
                <a16:creationId xmlns:a16="http://schemas.microsoft.com/office/drawing/2014/main" id="{1AE4D279-8AE2-8308-D1C7-72A4F7632D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1C6021-F2ED-18D0-B0DD-6BAA5E5133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9370" y="136723"/>
            <a:ext cx="2364969" cy="1441372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A7DFB589-7DAB-9278-1A14-8E9A4CC78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463" y="1799160"/>
            <a:ext cx="1892662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Once you have logged in choose the "Rota" tab</a:t>
            </a:r>
            <a:endParaRPr kumimoji="0" lang="en-GB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49" name="image_2">
            <a:extLst>
              <a:ext uri="{FF2B5EF4-FFF2-40B4-BE49-F238E27FC236}">
                <a16:creationId xmlns:a16="http://schemas.microsoft.com/office/drawing/2014/main" id="{16F64D6E-6E9F-1869-BCBC-4A2FD4CC9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103" y="2547942"/>
            <a:ext cx="7097485" cy="367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0E9D1A5C-86E4-2F50-C734-9C92FF018D8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42463" y="4442324"/>
            <a:ext cx="1892662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" name="Slide 11">
            <a:hlinkClick r:id="" action="ppaction://media"/>
            <a:extLst>
              <a:ext uri="{FF2B5EF4-FFF2-40B4-BE49-F238E27FC236}">
                <a16:creationId xmlns:a16="http://schemas.microsoft.com/office/drawing/2014/main" id="{D621934B-6350-1389-F0A6-5CB3C13C7C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3" name="Slide 11">
            <a:hlinkClick r:id="" action="ppaction://media"/>
            <a:extLst>
              <a:ext uri="{FF2B5EF4-FFF2-40B4-BE49-F238E27FC236}">
                <a16:creationId xmlns:a16="http://schemas.microsoft.com/office/drawing/2014/main" id="{90073B3B-49DB-9237-6F75-E0511BB752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9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1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1A2F41-AEDB-487D-D6F8-07AEE3CEF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9845" y="179622"/>
            <a:ext cx="2364969" cy="1441372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1BDAA47E-EAC0-46FB-2E6A-BFD3F0EB0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1354" y="144290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Then find the shift and date you would like to book</a:t>
            </a:r>
            <a:endParaRPr kumimoji="0" lang="en-GB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3" name="image_0">
            <a:extLst>
              <a:ext uri="{FF2B5EF4-FFF2-40B4-BE49-F238E27FC236}">
                <a16:creationId xmlns:a16="http://schemas.microsoft.com/office/drawing/2014/main" id="{E7A3A6CF-4A7A-C05B-AD2B-93DAEF5F8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354" y="1702968"/>
            <a:ext cx="7063530" cy="385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25E5A506-AFFF-119A-9D5D-A4B71AE01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1354" y="585551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Click yes to confirm and you are booked!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Slide 12">
            <a:hlinkClick r:id="" action="ppaction://media"/>
            <a:extLst>
              <a:ext uri="{FF2B5EF4-FFF2-40B4-BE49-F238E27FC236}">
                <a16:creationId xmlns:a16="http://schemas.microsoft.com/office/drawing/2014/main" id="{F48A24D3-AF87-5A6F-BE5C-0AA1272AAC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5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FA1C61-235E-1F6D-BCBE-3237F9ABA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9845" y="179622"/>
            <a:ext cx="2364969" cy="1441372"/>
          </a:xfrm>
          <a:prstGeom prst="rect">
            <a:avLst/>
          </a:prstGeom>
        </p:spPr>
      </p:pic>
      <p:pic>
        <p:nvPicPr>
          <p:cNvPr id="4098" name="image_1">
            <a:extLst>
              <a:ext uri="{FF2B5EF4-FFF2-40B4-BE49-F238E27FC236}">
                <a16:creationId xmlns:a16="http://schemas.microsoft.com/office/drawing/2014/main" id="{169BDB05-5140-E548-3F88-52BF1A558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834" y="1104900"/>
            <a:ext cx="6370637" cy="2653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69E5FE-1ED4-FF0A-496F-CE1F1C7F25C5}"/>
              </a:ext>
            </a:extLst>
          </p:cNvPr>
          <p:cNvSpPr txBox="1"/>
          <p:nvPr/>
        </p:nvSpPr>
        <p:spPr>
          <a:xfrm>
            <a:off x="1321834" y="4395831"/>
            <a:ext cx="7562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If you need to cancel a shift or you have any technical issues, please contact me via email </a:t>
            </a:r>
            <a:r>
              <a:rPr lang="en-GB" dirty="0">
                <a:hlinkClick r:id="rId6"/>
              </a:rPr>
              <a:t>kat.g@kcah.org.uk</a:t>
            </a:r>
            <a:r>
              <a:rPr lang="en-GB" dirty="0"/>
              <a:t> I will respond during office hours</a:t>
            </a:r>
          </a:p>
        </p:txBody>
      </p:sp>
      <p:pic>
        <p:nvPicPr>
          <p:cNvPr id="4" name="Slide 13">
            <a:hlinkClick r:id="" action="ppaction://media"/>
            <a:extLst>
              <a:ext uri="{FF2B5EF4-FFF2-40B4-BE49-F238E27FC236}">
                <a16:creationId xmlns:a16="http://schemas.microsoft.com/office/drawing/2014/main" id="{6FB18C61-D9CD-56AE-7CBA-68A59F66D3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2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/>
          <p:cNvSpPr txBox="1">
            <a:spLocks/>
          </p:cNvSpPr>
          <p:nvPr/>
        </p:nvSpPr>
        <p:spPr>
          <a:xfrm>
            <a:off x="704850" y="25177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/>
              <a:t>What to expect on your shift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2086" y="96783"/>
            <a:ext cx="2795690" cy="1703882"/>
          </a:xfrm>
          <a:prstGeom prst="rect">
            <a:avLst/>
          </a:prstGeom>
        </p:spPr>
      </p:pic>
      <p:pic>
        <p:nvPicPr>
          <p:cNvPr id="2" name="Slide 14">
            <a:hlinkClick r:id="" action="ppaction://media"/>
            <a:extLst>
              <a:ext uri="{FF2B5EF4-FFF2-40B4-BE49-F238E27FC236}">
                <a16:creationId xmlns:a16="http://schemas.microsoft.com/office/drawing/2014/main" id="{B9842719-24C3-0090-CF1E-07A9FCE2C1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3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435540"/>
          </a:xfrm>
        </p:spPr>
        <p:txBody>
          <a:bodyPr>
            <a:normAutofit fontScale="90000"/>
          </a:bodyPr>
          <a:lstStyle/>
          <a:p>
            <a:br>
              <a:rPr lang="en-US" b="1" dirty="0"/>
            </a:br>
            <a:r>
              <a:rPr lang="en-US" b="1" dirty="0"/>
              <a:t>Evening Shift 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Mon to Thursday 8:30pm to Midnight</a:t>
            </a:r>
            <a:br>
              <a:rPr lang="en-US" b="1" dirty="0"/>
            </a:br>
            <a:r>
              <a:rPr lang="en-US" b="1" dirty="0"/>
              <a:t>Friday to Sunday 6:30pm to Midnight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39788" y="2466283"/>
            <a:ext cx="83109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400" dirty="0"/>
              <a:t>Set 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400" dirty="0"/>
              <a:t>Open to guests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400" dirty="0"/>
              <a:t>Welcome and registration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400" dirty="0"/>
              <a:t>Food!!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400" dirty="0"/>
              <a:t>Get ready for bed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400" dirty="0"/>
              <a:t>Kitchen clean up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2086" y="96783"/>
            <a:ext cx="2795690" cy="1703882"/>
          </a:xfrm>
          <a:prstGeom prst="rect">
            <a:avLst/>
          </a:prstGeom>
        </p:spPr>
      </p:pic>
      <p:pic>
        <p:nvPicPr>
          <p:cNvPr id="2" name="Picture 2" descr="https://content.betterimpact.com/files/agency/28150/auto-uploaded-images/b8b035a8-39d9-48ff-b5c6-6b2fe55366bb.jpg">
            <a:extLst>
              <a:ext uri="{FF2B5EF4-FFF2-40B4-BE49-F238E27FC236}">
                <a16:creationId xmlns:a16="http://schemas.microsoft.com/office/drawing/2014/main" id="{0DB3B6F9-33EE-A246-2B96-0E185EAB9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516" y="2386608"/>
            <a:ext cx="4050266" cy="303513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Evening shift">
            <a:hlinkClick r:id="" action="ppaction://media"/>
            <a:extLst>
              <a:ext uri="{FF2B5EF4-FFF2-40B4-BE49-F238E27FC236}">
                <a16:creationId xmlns:a16="http://schemas.microsoft.com/office/drawing/2014/main" id="{A2D0838F-7248-0454-1484-C7367A3DA4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47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Night Owl Shift – Sleep In</a:t>
            </a:r>
            <a:br>
              <a:rPr lang="en-GB" b="1" dirty="0"/>
            </a:br>
            <a:r>
              <a:rPr lang="en-GB" b="1" dirty="0"/>
              <a:t>11:30pm to 5:30am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93603" y="1690689"/>
            <a:ext cx="6380215" cy="58785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cs typeface="Calibri"/>
              </a:rPr>
              <a:t>Paid staff are awake all night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cs typeface="Calibri"/>
              </a:rPr>
              <a:t>Contactable in case of emergency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Camp bed or sofa, sleeping bag and ear plugs</a:t>
            </a:r>
            <a:endParaRPr lang="en-GB" sz="3600" dirty="0">
              <a:cs typeface="Calibri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cs typeface="Calibri"/>
              </a:rPr>
              <a:t>Bring your own home comforts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cs typeface="Calibri"/>
              </a:rPr>
              <a:t>Bacchus </a:t>
            </a:r>
          </a:p>
          <a:p>
            <a:endParaRPr lang="en-GB" sz="4400" dirty="0"/>
          </a:p>
          <a:p>
            <a:endParaRPr lang="en-GB" sz="4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2086" y="96783"/>
            <a:ext cx="2795690" cy="1703882"/>
          </a:xfrm>
          <a:prstGeom prst="rect">
            <a:avLst/>
          </a:prstGeom>
        </p:spPr>
      </p:pic>
      <p:pic>
        <p:nvPicPr>
          <p:cNvPr id="2050" name="Picture 2" descr="https://content.betterimpact.com/files/agency/28150/auto-uploaded-images/f7b67463-6d07-49c4-9a3c-79500ce0510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349" y="2069007"/>
            <a:ext cx="3476262" cy="463885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Night owl">
            <a:hlinkClick r:id="" action="ppaction://media"/>
            <a:extLst>
              <a:ext uri="{FF2B5EF4-FFF2-40B4-BE49-F238E27FC236}">
                <a16:creationId xmlns:a16="http://schemas.microsoft.com/office/drawing/2014/main" id="{1308D2C0-F3D5-34AF-E2EE-DF4D316B1F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01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7605" y="694638"/>
            <a:ext cx="6005384" cy="110932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Early Bird Shift</a:t>
            </a:r>
            <a:br>
              <a:rPr lang="en-US" b="1" dirty="0"/>
            </a:br>
            <a:r>
              <a:rPr lang="en-US" b="1" dirty="0"/>
              <a:t>5am to 8am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57852" y="2016325"/>
            <a:ext cx="5569282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400" dirty="0"/>
              <a:t>Early risers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400" dirty="0"/>
              <a:t>Tea and coffee orders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400" dirty="0"/>
              <a:t>Breakfast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400" dirty="0"/>
              <a:t>Everybody out!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400" dirty="0"/>
              <a:t>CLEAN UP!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2086" y="96783"/>
            <a:ext cx="2795690" cy="1703882"/>
          </a:xfrm>
          <a:prstGeom prst="rect">
            <a:avLst/>
          </a:prstGeom>
        </p:spPr>
      </p:pic>
      <p:pic>
        <p:nvPicPr>
          <p:cNvPr id="5" name="Slide 17">
            <a:hlinkClick r:id="" action="ppaction://media"/>
            <a:extLst>
              <a:ext uri="{FF2B5EF4-FFF2-40B4-BE49-F238E27FC236}">
                <a16:creationId xmlns:a16="http://schemas.microsoft.com/office/drawing/2014/main" id="{D434D939-F419-D0B3-F17E-2EF0F30305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81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/>
              <a:t>What to do when there’s nothing to do?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00529" y="908718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Talk to our guests!</a:t>
            </a:r>
          </a:p>
          <a:p>
            <a:pPr lvl="1"/>
            <a:r>
              <a:rPr lang="en-GB" dirty="0"/>
              <a:t>Ask how they are/what their name is</a:t>
            </a:r>
          </a:p>
          <a:p>
            <a:pPr lvl="1"/>
            <a:r>
              <a:rPr lang="en-GB" dirty="0"/>
              <a:t>How has their day been?</a:t>
            </a:r>
          </a:p>
          <a:p>
            <a:pPr lvl="1"/>
            <a:r>
              <a:rPr lang="en-GB" dirty="0"/>
              <a:t>Would they like to play a game of scrabble?</a:t>
            </a:r>
          </a:p>
          <a:p>
            <a:pPr lvl="1"/>
            <a:r>
              <a:rPr lang="en-GB" dirty="0"/>
              <a:t>Learn another language!</a:t>
            </a:r>
          </a:p>
          <a:p>
            <a:pPr lvl="1"/>
            <a:r>
              <a:rPr lang="en-GB" dirty="0"/>
              <a:t>Conversation will flow more easily than you think.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Ask your shift leader if they have any jobs to do</a:t>
            </a:r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804" y="1825625"/>
            <a:ext cx="4302035" cy="322652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47EBA2-1853-F1CF-BF77-424A609CB2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3645" y="-39649"/>
            <a:ext cx="2364969" cy="1441372"/>
          </a:xfrm>
          <a:prstGeom prst="rect">
            <a:avLst/>
          </a:prstGeom>
        </p:spPr>
      </p:pic>
      <p:pic>
        <p:nvPicPr>
          <p:cNvPr id="4" name="Slide 18">
            <a:hlinkClick r:id="" action="ppaction://media"/>
            <a:extLst>
              <a:ext uri="{FF2B5EF4-FFF2-40B4-BE49-F238E27FC236}">
                <a16:creationId xmlns:a16="http://schemas.microsoft.com/office/drawing/2014/main" id="{4E0B5A64-BD30-CB45-1424-7015A78A87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26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149048" y="348560"/>
            <a:ext cx="4941405" cy="1035672"/>
          </a:xfrm>
        </p:spPr>
        <p:txBody>
          <a:bodyPr/>
          <a:lstStyle/>
          <a:p>
            <a:r>
              <a:rPr lang="en-US" b="1"/>
              <a:t>What we will cover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709740" y="2103471"/>
            <a:ext cx="11353800" cy="5622276"/>
          </a:xfrm>
        </p:spPr>
        <p:txBody>
          <a:bodyPr numCol="2"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Intro to KCAH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What makes a Night Shelter?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Staff/Volunteer structure and shift patterns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Booking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What can you expect on your first shift?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Volunteer and guest testimonial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Personal safety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Policies and procedures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Working with vulnerable people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Questions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4595" y="-115653"/>
            <a:ext cx="2364969" cy="1441372"/>
          </a:xfrm>
          <a:prstGeom prst="rect">
            <a:avLst/>
          </a:prstGeom>
        </p:spPr>
      </p:pic>
      <p:pic>
        <p:nvPicPr>
          <p:cNvPr id="2" name="Slide 2">
            <a:hlinkClick r:id="" action="ppaction://media"/>
            <a:extLst>
              <a:ext uri="{FF2B5EF4-FFF2-40B4-BE49-F238E27FC236}">
                <a16:creationId xmlns:a16="http://schemas.microsoft.com/office/drawing/2014/main" id="{B0B60DE4-D9CF-A607-33DE-17957C5A21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5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Personal Safety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9671" y="2002442"/>
            <a:ext cx="747845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 dirty="0"/>
              <a:t>Valuables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 dirty="0"/>
              <a:t>Personal details </a:t>
            </a:r>
            <a:r>
              <a:rPr lang="en-GB" dirty="0"/>
              <a:t>(do not give out any contact details)</a:t>
            </a:r>
            <a:endParaRPr lang="en-GB" sz="4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 dirty="0"/>
              <a:t>Money (signposting to KCAH)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 dirty="0"/>
              <a:t>Boundaries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 dirty="0"/>
              <a:t>Social media </a:t>
            </a:r>
            <a:r>
              <a:rPr lang="en-GB" sz="2400" dirty="0"/>
              <a:t>(do not accept friend requests)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 dirty="0"/>
              <a:t>Looking after guest’s belongings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2086" y="96783"/>
            <a:ext cx="2795690" cy="17038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830" y="1959030"/>
            <a:ext cx="3390747" cy="452099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ersonal safety">
            <a:hlinkClick r:id="" action="ppaction://media"/>
            <a:extLst>
              <a:ext uri="{FF2B5EF4-FFF2-40B4-BE49-F238E27FC236}">
                <a16:creationId xmlns:a16="http://schemas.microsoft.com/office/drawing/2014/main" id="{50411124-B310-213C-E3B6-67F302FBA3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6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3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Policies and Procedures</a:t>
            </a:r>
            <a:br>
              <a:rPr lang="en-US" b="1"/>
            </a:br>
            <a:r>
              <a:rPr lang="en-US" b="1"/>
              <a:t>Guest Rules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41417" y="2076994"/>
            <a:ext cx="5568063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/>
              <a:t>No alcohol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/>
              <a:t>No drugs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/>
              <a:t>No smoking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/>
              <a:t>No sex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/>
              <a:t>No fighting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/>
              <a:t>No aggressive behaviour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/>
              <a:t>No weapons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00210" y="3154212"/>
            <a:ext cx="36556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solidFill>
                  <a:srgbClr val="FF0000"/>
                </a:solidFill>
              </a:rPr>
              <a:t>These rules apply to volunteers too!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2086" y="96783"/>
            <a:ext cx="2795690" cy="1703882"/>
          </a:xfrm>
          <a:prstGeom prst="rect">
            <a:avLst/>
          </a:prstGeom>
        </p:spPr>
      </p:pic>
      <p:pic>
        <p:nvPicPr>
          <p:cNvPr id="6" name="Slide 20">
            <a:hlinkClick r:id="" action="ppaction://media"/>
            <a:extLst>
              <a:ext uri="{FF2B5EF4-FFF2-40B4-BE49-F238E27FC236}">
                <a16:creationId xmlns:a16="http://schemas.microsoft.com/office/drawing/2014/main" id="{2B28D3DC-54FA-41E4-74D5-C58230DB23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5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Policies and Procedures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1491838" y="4566490"/>
            <a:ext cx="9509760" cy="3783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err="1"/>
              <a:t>Behaviour</a:t>
            </a:r>
            <a:endParaRPr lang="en-US" sz="4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491838" y="4755649"/>
            <a:ext cx="11366912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Always consider your own safety first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Inform your shift leader of any aggression or at risk of serious harm (to themselves or others)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If you feel unsafe, call the police.</a:t>
            </a:r>
            <a:endParaRPr lang="en-GB" dirty="0"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2086" y="96783"/>
            <a:ext cx="2795690" cy="1703882"/>
          </a:xfrm>
          <a:prstGeom prst="rect">
            <a:avLst/>
          </a:prstGeom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1341120" y="1235645"/>
            <a:ext cx="9509760" cy="5650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4400" b="1" dirty="0"/>
            </a:br>
            <a:r>
              <a:rPr lang="en-US" sz="4400" b="1" dirty="0"/>
              <a:t>Drugs and alcohol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203E8F-D844-B843-7B16-3D9BC5EBD225}"/>
              </a:ext>
            </a:extLst>
          </p:cNvPr>
          <p:cNvSpPr txBox="1"/>
          <p:nvPr/>
        </p:nvSpPr>
        <p:spPr>
          <a:xfrm>
            <a:off x="838200" y="2069007"/>
            <a:ext cx="94299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There may be guests that use substance's and may be physically dependant – these will have been assessed as low risk</a:t>
            </a:r>
          </a:p>
          <a:p>
            <a:endParaRPr lang="en-GB" dirty="0"/>
          </a:p>
          <a:p>
            <a:r>
              <a:rPr lang="en-GB" dirty="0"/>
              <a:t>Those physically dependant will have a personalised plan in place as to how they can safely manage a night at the shelter</a:t>
            </a:r>
          </a:p>
          <a:p>
            <a:endParaRPr lang="en-GB" dirty="0"/>
          </a:p>
          <a:p>
            <a:r>
              <a:rPr lang="en-GB" dirty="0"/>
              <a:t>If leaving the shelter, the expectation is that they will be assessed before </a:t>
            </a:r>
            <a:r>
              <a:rPr lang="en-GB" dirty="0" err="1"/>
              <a:t>renentry</a:t>
            </a:r>
            <a:r>
              <a:rPr lang="en-GB" dirty="0"/>
              <a:t> and only drink or use to keep withdrawal’s at bay.</a:t>
            </a:r>
          </a:p>
        </p:txBody>
      </p:sp>
      <p:pic>
        <p:nvPicPr>
          <p:cNvPr id="5" name="Drugs and alcohol">
            <a:hlinkClick r:id="" action="ppaction://media"/>
            <a:extLst>
              <a:ext uri="{FF2B5EF4-FFF2-40B4-BE49-F238E27FC236}">
                <a16:creationId xmlns:a16="http://schemas.microsoft.com/office/drawing/2014/main" id="{1C0796AF-1BC7-FA75-9E3E-403F6E6F4F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3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9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/>
              <a:t>Policies and Procedures</a:t>
            </a:r>
            <a:br>
              <a:rPr lang="en-US" b="1"/>
            </a:br>
            <a:endParaRPr lang="en-US" b="1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2086" y="96783"/>
            <a:ext cx="2795690" cy="1703882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1341120" y="1235645"/>
            <a:ext cx="9509760" cy="5650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/>
              <a:t>Safeguarding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65712" y="2401556"/>
            <a:ext cx="1010520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dirty="0"/>
              <a:t>Vulnerable guests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dirty="0"/>
              <a:t>Complex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dirty="0"/>
              <a:t>Do not agree to keep </a:t>
            </a:r>
            <a:r>
              <a:rPr lang="en-GB" sz="3000" dirty="0" err="1"/>
              <a:t>scerets</a:t>
            </a:r>
            <a:endParaRPr lang="en-GB" sz="3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dirty="0"/>
              <a:t>Be prepared with a reason to exit a </a:t>
            </a:r>
            <a:r>
              <a:rPr lang="en-GB" sz="3000" dirty="0" err="1"/>
              <a:t>converstion</a:t>
            </a:r>
            <a:endParaRPr lang="en-GB" sz="3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dirty="0"/>
              <a:t>Notify your shift leader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dirty="0"/>
              <a:t>Safeguarding information is passed directly to our Safeguarding Lead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dirty="0"/>
              <a:t>Taken very seriously</a:t>
            </a:r>
          </a:p>
          <a:p>
            <a:endParaRPr lang="en-GB" sz="3000" dirty="0"/>
          </a:p>
        </p:txBody>
      </p:sp>
      <p:pic>
        <p:nvPicPr>
          <p:cNvPr id="2" name="Safeguarding">
            <a:hlinkClick r:id="" action="ppaction://media"/>
            <a:extLst>
              <a:ext uri="{FF2B5EF4-FFF2-40B4-BE49-F238E27FC236}">
                <a16:creationId xmlns:a16="http://schemas.microsoft.com/office/drawing/2014/main" id="{BA291387-7623-75C4-34D2-ED71913C87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1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E62572-6BD7-F3BA-F017-9FE3C8852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2086" y="96783"/>
            <a:ext cx="2795690" cy="17038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1794D6-AB49-7010-D3EC-23BD318246C2}"/>
              </a:ext>
            </a:extLst>
          </p:cNvPr>
          <p:cNvSpPr txBox="1"/>
          <p:nvPr/>
        </p:nvSpPr>
        <p:spPr>
          <a:xfrm>
            <a:off x="973123" y="764058"/>
            <a:ext cx="6535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Practicalities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C711FF-9B98-DC0F-EB97-ADD2B7CCAFE2}"/>
              </a:ext>
            </a:extLst>
          </p:cNvPr>
          <p:cNvSpPr txBox="1"/>
          <p:nvPr/>
        </p:nvSpPr>
        <p:spPr>
          <a:xfrm>
            <a:off x="1166070" y="2684477"/>
            <a:ext cx="829671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WhatsApp group </a:t>
            </a:r>
            <a:r>
              <a:rPr lang="en-GB" dirty="0"/>
              <a:t>– opt out process. Please email me </a:t>
            </a:r>
            <a:r>
              <a:rPr lang="en-GB" dirty="0">
                <a:hlinkClick r:id="rId5"/>
              </a:rPr>
              <a:t>kat.g@kcah.org.uk</a:t>
            </a:r>
            <a:r>
              <a:rPr lang="en-GB" dirty="0"/>
              <a:t> if you do not want to be added to the group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Parking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Food – </a:t>
            </a:r>
            <a:r>
              <a:rPr lang="en-GB" dirty="0"/>
              <a:t>please let us know if you want to be added to “Traybake” group</a:t>
            </a:r>
          </a:p>
          <a:p>
            <a:endParaRPr lang="en-GB" dirty="0"/>
          </a:p>
        </p:txBody>
      </p:sp>
      <p:pic>
        <p:nvPicPr>
          <p:cNvPr id="5" name="Practicilaities">
            <a:hlinkClick r:id="" action="ppaction://media"/>
            <a:extLst>
              <a:ext uri="{FF2B5EF4-FFF2-40B4-BE49-F238E27FC236}">
                <a16:creationId xmlns:a16="http://schemas.microsoft.com/office/drawing/2014/main" id="{E5CC7A48-5934-317D-CCB2-BF902AF6B5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97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C941F2-C821-F637-3E29-E8AA5BF6DD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605" y="3212757"/>
            <a:ext cx="2795690" cy="343405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62275" y="365125"/>
            <a:ext cx="4419600" cy="1325563"/>
          </a:xfrm>
        </p:spPr>
        <p:txBody>
          <a:bodyPr/>
          <a:lstStyle/>
          <a:p>
            <a:r>
              <a:rPr lang="en-GB" b="1" dirty="0"/>
              <a:t>Next Steps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6108" y="1798175"/>
            <a:ext cx="8885695" cy="69865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GB" sz="3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600" dirty="0"/>
              <a:t>You will be emailed details of a live Q&amp;A session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600" dirty="0"/>
              <a:t>You will be sent a copy of the volunteer handbook and an agreement to 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600" dirty="0"/>
              <a:t>Once received you will be emailed your welcome details to the booking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3600" dirty="0"/>
          </a:p>
          <a:p>
            <a:r>
              <a:rPr lang="en-GB" sz="3600" dirty="0">
                <a:solidFill>
                  <a:srgbClr val="0070C0"/>
                </a:solidFill>
              </a:rPr>
              <a:t>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4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4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2086" y="96783"/>
            <a:ext cx="2795690" cy="1703882"/>
          </a:xfrm>
          <a:prstGeom prst="rect">
            <a:avLst/>
          </a:prstGeom>
        </p:spPr>
      </p:pic>
      <p:pic>
        <p:nvPicPr>
          <p:cNvPr id="3" name="Next steps">
            <a:hlinkClick r:id="" action="ppaction://media"/>
            <a:extLst>
              <a:ext uri="{FF2B5EF4-FFF2-40B4-BE49-F238E27FC236}">
                <a16:creationId xmlns:a16="http://schemas.microsoft.com/office/drawing/2014/main" id="{5DDB0B0F-C1E8-1B3B-042D-066E24366A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1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633357-8CCE-C271-A5BD-4820725CBB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2086" y="96783"/>
            <a:ext cx="2795690" cy="1703882"/>
          </a:xfrm>
          <a:prstGeom prst="rect">
            <a:avLst/>
          </a:prstGeom>
        </p:spPr>
      </p:pic>
      <p:pic>
        <p:nvPicPr>
          <p:cNvPr id="4" name="Picture 4" descr="Image result for facebook logo">
            <a:extLst>
              <a:ext uri="{FF2B5EF4-FFF2-40B4-BE49-F238E27FC236}">
                <a16:creationId xmlns:a16="http://schemas.microsoft.com/office/drawing/2014/main" id="{4837D885-28B8-F29E-D173-10EF61B6C3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3" t="15926" r="17107" b="16296"/>
          <a:stretch/>
        </p:blipFill>
        <p:spPr bwMode="auto">
          <a:xfrm>
            <a:off x="459614" y="1731549"/>
            <a:ext cx="817198" cy="84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twitter logo">
            <a:extLst>
              <a:ext uri="{FF2B5EF4-FFF2-40B4-BE49-F238E27FC236}">
                <a16:creationId xmlns:a16="http://schemas.microsoft.com/office/drawing/2014/main" id="{E82E3D1E-B057-413F-7888-B6971421F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41" y="3524957"/>
            <a:ext cx="757171" cy="75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Image result for instagram logo">
            <a:extLst>
              <a:ext uri="{FF2B5EF4-FFF2-40B4-BE49-F238E27FC236}">
                <a16:creationId xmlns:a16="http://schemas.microsoft.com/office/drawing/2014/main" id="{177C4732-0A9B-B531-1B0C-D30C83A76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41" y="5465995"/>
            <a:ext cx="814471" cy="80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16B2A8-6BD9-ADF3-87AC-D074602B6B71}"/>
              </a:ext>
            </a:extLst>
          </p:cNvPr>
          <p:cNvSpPr txBox="1"/>
          <p:nvPr/>
        </p:nvSpPr>
        <p:spPr>
          <a:xfrm>
            <a:off x="2451683" y="1731549"/>
            <a:ext cx="60946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0070C0"/>
                </a:solidFill>
              </a:rPr>
              <a:t>Kingston Churches</a:t>
            </a:r>
            <a:br>
              <a:rPr lang="en-GB" sz="3600" dirty="0">
                <a:solidFill>
                  <a:srgbClr val="0070C0"/>
                </a:solidFill>
              </a:rPr>
            </a:br>
            <a:r>
              <a:rPr lang="en-GB" sz="3600" dirty="0">
                <a:solidFill>
                  <a:srgbClr val="0070C0"/>
                </a:solidFill>
              </a:rPr>
              <a:t>Action on Homelessness KCAH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742E7B-F2C7-B10A-CF56-29556B72180D}"/>
              </a:ext>
            </a:extLst>
          </p:cNvPr>
          <p:cNvSpPr txBox="1"/>
          <p:nvPr/>
        </p:nvSpPr>
        <p:spPr>
          <a:xfrm>
            <a:off x="2451683" y="3608839"/>
            <a:ext cx="40183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accent5"/>
                </a:solidFill>
              </a:rPr>
              <a:t>@kcahtweets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D39312-610B-DE09-31FB-377632007F6E}"/>
              </a:ext>
            </a:extLst>
          </p:cNvPr>
          <p:cNvSpPr txBox="1"/>
          <p:nvPr/>
        </p:nvSpPr>
        <p:spPr>
          <a:xfrm>
            <a:off x="2457976" y="5465995"/>
            <a:ext cx="40183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>
                <a:solidFill>
                  <a:schemeClr val="accent5"/>
                </a:solidFill>
              </a:rPr>
              <a:t>KingstonKCAH</a:t>
            </a:r>
            <a:endParaRPr lang="en-GB" sz="4400" dirty="0">
              <a:solidFill>
                <a:schemeClr val="accent5"/>
              </a:solidFill>
            </a:endParaRPr>
          </a:p>
        </p:txBody>
      </p:sp>
      <p:pic>
        <p:nvPicPr>
          <p:cNvPr id="11" name="Slide 25">
            <a:hlinkClick r:id="" action="ppaction://media"/>
            <a:extLst>
              <a:ext uri="{FF2B5EF4-FFF2-40B4-BE49-F238E27FC236}">
                <a16:creationId xmlns:a16="http://schemas.microsoft.com/office/drawing/2014/main" id="{02A5D10B-32B3-C9AA-9AFB-EE1C9C1396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52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/>
              <a:t>Kingston Churches Action on Homelessness</a:t>
            </a:r>
            <a:endParaRPr lang="en-US" sz="4000" b="1" dirty="0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97B78ABA-001A-636E-900F-2AE72018E6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871615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9424B940-24B1-BCE1-4A1A-4E5A0764D49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956019" y="117407"/>
            <a:ext cx="2178339" cy="1327627"/>
          </a:xfrm>
          <a:prstGeom prst="rect">
            <a:avLst/>
          </a:prstGeom>
        </p:spPr>
      </p:pic>
      <p:pic>
        <p:nvPicPr>
          <p:cNvPr id="3" name="Support">
            <a:hlinkClick r:id="" action="ppaction://media"/>
            <a:extLst>
              <a:ext uri="{FF2B5EF4-FFF2-40B4-BE49-F238E27FC236}">
                <a16:creationId xmlns:a16="http://schemas.microsoft.com/office/drawing/2014/main" id="{B835CFFB-F64D-D925-77D8-D7F0F66EC3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777546" y="2941637"/>
            <a:ext cx="487363" cy="487363"/>
          </a:xfrm>
          <a:prstGeom prst="rect">
            <a:avLst/>
          </a:prstGeom>
        </p:spPr>
      </p:pic>
      <p:pic>
        <p:nvPicPr>
          <p:cNvPr id="4" name="HCIS">
            <a:hlinkClick r:id="" action="ppaction://media"/>
            <a:extLst>
              <a:ext uri="{FF2B5EF4-FFF2-40B4-BE49-F238E27FC236}">
                <a16:creationId xmlns:a16="http://schemas.microsoft.com/office/drawing/2014/main" id="{B0A1221F-EDD0-330F-DF69-6A696B1115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353050" y="2833461"/>
            <a:ext cx="487363" cy="487363"/>
          </a:xfrm>
          <a:prstGeom prst="rect">
            <a:avLst/>
          </a:prstGeom>
        </p:spPr>
      </p:pic>
      <p:pic>
        <p:nvPicPr>
          <p:cNvPr id="6" name="Referrals">
            <a:hlinkClick r:id="" action="ppaction://media"/>
            <a:extLst>
              <a:ext uri="{FF2B5EF4-FFF2-40B4-BE49-F238E27FC236}">
                <a16:creationId xmlns:a16="http://schemas.microsoft.com/office/drawing/2014/main" id="{48F3B107-6B63-2C9F-927B-35075834552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157810" y="2941635"/>
            <a:ext cx="487363" cy="487363"/>
          </a:xfrm>
          <a:prstGeom prst="rect">
            <a:avLst/>
          </a:prstGeom>
        </p:spPr>
      </p:pic>
      <p:pic>
        <p:nvPicPr>
          <p:cNvPr id="7" name="Access">
            <a:hlinkClick r:id="" action="ppaction://media"/>
            <a:extLst>
              <a:ext uri="{FF2B5EF4-FFF2-40B4-BE49-F238E27FC236}">
                <a16:creationId xmlns:a16="http://schemas.microsoft.com/office/drawing/2014/main" id="{12C7A257-17B5-620B-493E-FE937F1C984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9976996" y="2833461"/>
            <a:ext cx="487363" cy="487363"/>
          </a:xfrm>
          <a:prstGeom prst="rect">
            <a:avLst/>
          </a:prstGeom>
        </p:spPr>
      </p:pic>
      <p:pic>
        <p:nvPicPr>
          <p:cNvPr id="9" name="The Bridge">
            <a:hlinkClick r:id="" action="ppaction://media"/>
            <a:extLst>
              <a:ext uri="{FF2B5EF4-FFF2-40B4-BE49-F238E27FC236}">
                <a16:creationId xmlns:a16="http://schemas.microsoft.com/office/drawing/2014/main" id="{CA3F4FD1-6620-FC36-24FB-2DD093FA088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9976996" y="4678589"/>
            <a:ext cx="487363" cy="487363"/>
          </a:xfrm>
          <a:prstGeom prst="rect">
            <a:avLst/>
          </a:prstGeom>
        </p:spPr>
      </p:pic>
      <p:pic>
        <p:nvPicPr>
          <p:cNvPr id="10" name="Outreach">
            <a:hlinkClick r:id="" action="ppaction://media"/>
            <a:extLst>
              <a:ext uri="{FF2B5EF4-FFF2-40B4-BE49-F238E27FC236}">
                <a16:creationId xmlns:a16="http://schemas.microsoft.com/office/drawing/2014/main" id="{9F4BE0F5-8021-725E-45C3-574E02E2685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157810" y="4678588"/>
            <a:ext cx="487363" cy="487363"/>
          </a:xfrm>
          <a:prstGeom prst="rect">
            <a:avLst/>
          </a:prstGeom>
        </p:spPr>
      </p:pic>
      <p:pic>
        <p:nvPicPr>
          <p:cNvPr id="11" name="Emergency">
            <a:hlinkClick r:id="" action="ppaction://media"/>
            <a:extLst>
              <a:ext uri="{FF2B5EF4-FFF2-40B4-BE49-F238E27FC236}">
                <a16:creationId xmlns:a16="http://schemas.microsoft.com/office/drawing/2014/main" id="{2025C717-5E06-21FB-F990-4887D6A4309D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546828" y="4566669"/>
            <a:ext cx="487363" cy="487363"/>
          </a:xfrm>
          <a:prstGeom prst="rect">
            <a:avLst/>
          </a:prstGeom>
        </p:spPr>
      </p:pic>
      <p:pic>
        <p:nvPicPr>
          <p:cNvPr id="13" name="Activities">
            <a:hlinkClick r:id="" action="ppaction://media"/>
            <a:extLst>
              <a:ext uri="{FF2B5EF4-FFF2-40B4-BE49-F238E27FC236}">
                <a16:creationId xmlns:a16="http://schemas.microsoft.com/office/drawing/2014/main" id="{977831EB-B59F-717A-E6CB-0727D6F734AB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727641" y="45874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61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7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7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1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97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521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5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780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8548" y="282299"/>
            <a:ext cx="5082209" cy="1043955"/>
          </a:xfrm>
        </p:spPr>
        <p:txBody>
          <a:bodyPr/>
          <a:lstStyle/>
          <a:p>
            <a:r>
              <a:rPr lang="en-US" b="1"/>
              <a:t>Night Shelter – Why?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30857" y="1820545"/>
            <a:ext cx="11071860" cy="50374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Dangerous, Devastating, Isolating </a:t>
            </a:r>
          </a:p>
          <a:p>
            <a:pPr marL="0" indent="0">
              <a:buNone/>
            </a:pPr>
            <a:r>
              <a:rPr lang="en-US" dirty="0"/>
              <a:t>What do the following figures mean?</a:t>
            </a:r>
          </a:p>
          <a:p>
            <a:pPr marL="0" indent="0">
              <a:buNone/>
            </a:pPr>
            <a:r>
              <a:rPr lang="en-US" sz="3600" b="1" dirty="0"/>
              <a:t>46/42: </a:t>
            </a:r>
          </a:p>
          <a:p>
            <a:pPr marL="0" indent="0">
              <a:buNone/>
            </a:pPr>
            <a:r>
              <a:rPr lang="en-US" dirty="0"/>
              <a:t> Average age of death </a:t>
            </a:r>
          </a:p>
          <a:p>
            <a:pPr marL="0" indent="0">
              <a:buNone/>
            </a:pPr>
            <a:r>
              <a:rPr lang="en-US" sz="3600" b="1" dirty="0"/>
              <a:t>17 times: </a:t>
            </a:r>
          </a:p>
          <a:p>
            <a:pPr marL="0" indent="0">
              <a:buNone/>
            </a:pPr>
            <a:r>
              <a:rPr lang="en-US" dirty="0"/>
              <a:t>victims of violence </a:t>
            </a:r>
          </a:p>
          <a:p>
            <a:pPr marL="0" indent="0">
              <a:buNone/>
            </a:pPr>
            <a:r>
              <a:rPr lang="en-US" sz="3600" b="1" dirty="0"/>
              <a:t>10,053: </a:t>
            </a:r>
          </a:p>
          <a:p>
            <a:pPr marL="0" indent="0">
              <a:buNone/>
            </a:pPr>
            <a:r>
              <a:rPr lang="en-US" dirty="0"/>
              <a:t>Homeless between April 2022 and March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54ED69-F768-5566-A285-BAFA258E1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4595" y="-115653"/>
            <a:ext cx="2364969" cy="1441372"/>
          </a:xfrm>
          <a:prstGeom prst="rect">
            <a:avLst/>
          </a:prstGeom>
        </p:spPr>
      </p:pic>
      <p:pic>
        <p:nvPicPr>
          <p:cNvPr id="5" name="Slide 4">
            <a:hlinkClick r:id="" action="ppaction://media"/>
            <a:extLst>
              <a:ext uri="{FF2B5EF4-FFF2-40B4-BE49-F238E27FC236}">
                <a16:creationId xmlns:a16="http://schemas.microsoft.com/office/drawing/2014/main" id="{0C1A5CC2-2D2C-E73F-2647-79FC1DE44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2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0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94" y="741408"/>
            <a:ext cx="3638133" cy="5450386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r="16175" b="26569"/>
          <a:stretch/>
        </p:blipFill>
        <p:spPr>
          <a:xfrm>
            <a:off x="4846319" y="741408"/>
            <a:ext cx="3971109" cy="278185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0" y="3631474"/>
            <a:ext cx="4337927" cy="30175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2086" y="96783"/>
            <a:ext cx="2795690" cy="1703882"/>
          </a:xfrm>
          <a:prstGeom prst="rect">
            <a:avLst/>
          </a:prstGeom>
        </p:spPr>
      </p:pic>
      <p:pic>
        <p:nvPicPr>
          <p:cNvPr id="2" name="Slide 5">
            <a:hlinkClick r:id="" action="ppaction://media"/>
            <a:extLst>
              <a:ext uri="{FF2B5EF4-FFF2-40B4-BE49-F238E27FC236}">
                <a16:creationId xmlns:a16="http://schemas.microsoft.com/office/drawing/2014/main" id="{50E4BA2A-A46A-832E-28EB-DEF23AEB35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75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2896" y="389973"/>
            <a:ext cx="5678557" cy="911433"/>
          </a:xfrm>
        </p:spPr>
        <p:txBody>
          <a:bodyPr/>
          <a:lstStyle/>
          <a:p>
            <a:r>
              <a:rPr lang="en-US" b="1" dirty="0"/>
              <a:t>What is a Night Shelter?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9640" y="1383664"/>
            <a:ext cx="10134600" cy="49561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4000" dirty="0"/>
              <a:t>Long term accommodation</a:t>
            </a:r>
          </a:p>
          <a:p>
            <a:pPr marL="0" indent="0">
              <a:buNone/>
            </a:pPr>
            <a:r>
              <a:rPr lang="en-GB" sz="4000" dirty="0"/>
              <a:t>A counselling service</a:t>
            </a:r>
          </a:p>
          <a:p>
            <a:pPr marL="0" indent="0">
              <a:buNone/>
            </a:pPr>
            <a:r>
              <a:rPr lang="en-GB" sz="4000" dirty="0"/>
              <a:t>Professional service for people with mental health or substance use issues</a:t>
            </a:r>
          </a:p>
          <a:p>
            <a:pPr marL="0" indent="0">
              <a:buNone/>
            </a:pPr>
            <a:r>
              <a:rPr lang="en-GB" sz="4000" dirty="0"/>
              <a:t>Supervised, overnight accommodation for homeless and vulnerable people who would otherwise be rough sleeping during the extreme winter months</a:t>
            </a:r>
          </a:p>
          <a:p>
            <a:pPr marL="457200" lvl="1" indent="0">
              <a:buNone/>
            </a:pPr>
            <a:endParaRPr lang="en-US" sz="3200" dirty="0"/>
          </a:p>
          <a:p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62D81E-0E4C-BCA8-5612-AA0EEA2204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72" y="1383664"/>
            <a:ext cx="535781" cy="5357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A9A254-B807-F5C1-9346-B5F629C54C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72" y="2082571"/>
            <a:ext cx="535781" cy="5357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4E5218-1C5B-35F1-E3AA-A2D8F8C3B5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71" y="2773063"/>
            <a:ext cx="535781" cy="5357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CB27CD-072B-0A28-624C-C06AAD7DE3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67" y="4013820"/>
            <a:ext cx="747885" cy="7344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6D8C0F-139A-C835-B984-01BC3E629A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8895" y="69818"/>
            <a:ext cx="2364969" cy="1441372"/>
          </a:xfrm>
          <a:prstGeom prst="rect">
            <a:avLst/>
          </a:prstGeom>
        </p:spPr>
      </p:pic>
      <p:pic>
        <p:nvPicPr>
          <p:cNvPr id="8" name="Slide 6">
            <a:hlinkClick r:id="" action="ppaction://media"/>
            <a:extLst>
              <a:ext uri="{FF2B5EF4-FFF2-40B4-BE49-F238E27FC236}">
                <a16:creationId xmlns:a16="http://schemas.microsoft.com/office/drawing/2014/main" id="{2F084673-D5B2-1234-D84F-1B038BC754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6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9896" y="373408"/>
            <a:ext cx="6622774" cy="1342128"/>
          </a:xfrm>
        </p:spPr>
        <p:txBody>
          <a:bodyPr/>
          <a:lstStyle/>
          <a:p>
            <a:r>
              <a:rPr lang="en-US" b="1"/>
              <a:t>What makes a night shelter?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19" y="1901952"/>
            <a:ext cx="10559143" cy="495604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" indent="0">
              <a:buNone/>
            </a:pPr>
            <a:endParaRPr lang="en-US" sz="3600" dirty="0"/>
          </a:p>
          <a:p>
            <a:pPr marL="45720" indent="0">
              <a:buNone/>
            </a:pPr>
            <a:r>
              <a:rPr lang="en-US" sz="3600" dirty="0"/>
              <a:t>Have a think about things that you consider to be essential to a well-run night shelter</a:t>
            </a:r>
            <a:endParaRPr lang="en-US" sz="3600" dirty="0">
              <a:ea typeface="Calibri"/>
              <a:cs typeface="Calibri"/>
            </a:endParaRPr>
          </a:p>
          <a:p>
            <a:endParaRPr lang="en-US" sz="3600" dirty="0"/>
          </a:p>
          <a:p>
            <a:pPr marL="0" indent="0">
              <a:buNone/>
            </a:pPr>
            <a:r>
              <a:rPr lang="en-US" sz="3600" dirty="0"/>
              <a:t>Physical safety</a:t>
            </a:r>
          </a:p>
          <a:p>
            <a:pPr marL="0" indent="0">
              <a:buNone/>
            </a:pPr>
            <a:r>
              <a:rPr lang="en-US" sz="3600" dirty="0"/>
              <a:t>Equipment – sleeping bags </a:t>
            </a:r>
            <a:r>
              <a:rPr lang="en-US" sz="3600" dirty="0" err="1"/>
              <a:t>etc</a:t>
            </a:r>
            <a:endParaRPr lang="en-US" sz="3600" dirty="0"/>
          </a:p>
          <a:p>
            <a:pPr marL="0" indent="0">
              <a:buNone/>
            </a:pPr>
            <a:r>
              <a:rPr lang="en-US" sz="3600" dirty="0"/>
              <a:t>Food</a:t>
            </a:r>
          </a:p>
          <a:p>
            <a:pPr marL="0" indent="0">
              <a:buNone/>
            </a:pPr>
            <a:r>
              <a:rPr lang="en-US" sz="3600" dirty="0"/>
              <a:t>Community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9226" y="112023"/>
            <a:ext cx="2795690" cy="17038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587" y="3174273"/>
            <a:ext cx="3331029" cy="333102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What makes">
            <a:hlinkClick r:id="" action="ppaction://media"/>
            <a:extLst>
              <a:ext uri="{FF2B5EF4-FFF2-40B4-BE49-F238E27FC236}">
                <a16:creationId xmlns:a16="http://schemas.microsoft.com/office/drawing/2014/main" id="{A077A4A4-8919-A717-578E-073A8979BD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2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2086" y="96783"/>
            <a:ext cx="2795690" cy="1703882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FAD70A7-CD5B-79DD-D3DB-6CF8E28016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201847" y="1600517"/>
            <a:ext cx="4972314" cy="43513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B50DB5-3AAF-18D0-6EB9-BB65F21E4D0A}"/>
              </a:ext>
            </a:extLst>
          </p:cNvPr>
          <p:cNvSpPr txBox="1"/>
          <p:nvPr/>
        </p:nvSpPr>
        <p:spPr>
          <a:xfrm>
            <a:off x="4411980" y="195903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Winter Night Shelter</a:t>
            </a:r>
            <a:r>
              <a:rPr lang="en-GB" sz="1800" b="1" dirty="0"/>
              <a:t> Coordination Team – Kat, Karen &amp; Tracey</a:t>
            </a:r>
            <a:endParaRPr lang="en-GB" sz="1800" b="1" dirty="0">
              <a:cs typeface="Calibri"/>
            </a:endParaRPr>
          </a:p>
          <a:p>
            <a:r>
              <a:rPr lang="en-GB" sz="1800" dirty="0"/>
              <a:t>Oversees the smooth running of the shelter</a:t>
            </a:r>
            <a:r>
              <a:rPr lang="en-GB" dirty="0"/>
              <a:t>. </a:t>
            </a:r>
            <a:r>
              <a:rPr lang="en-GB" sz="1800" dirty="0"/>
              <a:t>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019F38-911E-2F16-F8B3-1FA756680C8A}"/>
              </a:ext>
            </a:extLst>
          </p:cNvPr>
          <p:cNvSpPr txBox="1"/>
          <p:nvPr/>
        </p:nvSpPr>
        <p:spPr>
          <a:xfrm>
            <a:off x="5715000" y="3036057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/>
              <a:t>Shift Leader</a:t>
            </a:r>
            <a:endParaRPr lang="en-GB" sz="1800" b="1" dirty="0">
              <a:cs typeface="Calibri"/>
            </a:endParaRPr>
          </a:p>
          <a:p>
            <a:r>
              <a:rPr lang="en-GB" sz="1800" dirty="0"/>
              <a:t>Gives tasks to volunteers; makes key decisions when needed; supports volunteers; arranges handover </a:t>
            </a:r>
            <a:endParaRPr lang="en-GB" dirty="0"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49E2B9-29A5-164C-ED13-4F9827E2FC91}"/>
              </a:ext>
            </a:extLst>
          </p:cNvPr>
          <p:cNvSpPr txBox="1"/>
          <p:nvPr/>
        </p:nvSpPr>
        <p:spPr>
          <a:xfrm>
            <a:off x="5944581" y="4390083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cs typeface="Calibri"/>
              </a:rPr>
              <a:t>Volunteers </a:t>
            </a:r>
            <a:endParaRPr lang="en-GB" sz="1800" b="1" dirty="0">
              <a:cs typeface="Calibri"/>
            </a:endParaRPr>
          </a:p>
          <a:p>
            <a:r>
              <a:rPr lang="en-GB" dirty="0">
                <a:cs typeface="Calibri"/>
              </a:rPr>
              <a:t>Provide a safe, comfortable and positive environment for guests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A29708-A886-A54B-BC55-F2B3986E4C30}"/>
              </a:ext>
            </a:extLst>
          </p:cNvPr>
          <p:cNvSpPr txBox="1"/>
          <p:nvPr/>
        </p:nvSpPr>
        <p:spPr>
          <a:xfrm>
            <a:off x="1501328" y="555135"/>
            <a:ext cx="7181021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4400" b="1" dirty="0">
                <a:cs typeface="Calibri"/>
              </a:rPr>
              <a:t>Winter Night Shelter Team</a:t>
            </a:r>
          </a:p>
        </p:txBody>
      </p:sp>
      <p:pic>
        <p:nvPicPr>
          <p:cNvPr id="3" name="Slide 8">
            <a:hlinkClick r:id="" action="ppaction://media"/>
            <a:extLst>
              <a:ext uri="{FF2B5EF4-FFF2-40B4-BE49-F238E27FC236}">
                <a16:creationId xmlns:a16="http://schemas.microsoft.com/office/drawing/2014/main" id="{1EB1EA3F-7CFD-D65C-8BAC-6D12C793D0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3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769144-F0A6-B6CA-DD5A-7BB799E83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9226" y="112023"/>
            <a:ext cx="2795690" cy="17038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D5AD53-F314-0C16-21C8-A56803B58750}"/>
              </a:ext>
            </a:extLst>
          </p:cNvPr>
          <p:cNvSpPr txBox="1"/>
          <p:nvPr/>
        </p:nvSpPr>
        <p:spPr>
          <a:xfrm>
            <a:off x="1453213" y="963964"/>
            <a:ext cx="71344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/>
              <a:t>Referrals into the night shelter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138548-8A23-948C-37F1-C9C0F95A1804}"/>
              </a:ext>
            </a:extLst>
          </p:cNvPr>
          <p:cNvSpPr txBox="1"/>
          <p:nvPr/>
        </p:nvSpPr>
        <p:spPr>
          <a:xfrm>
            <a:off x="1028700" y="2702378"/>
            <a:ext cx="988695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night shelter offers a sleeping space for up to 15 people, both men and women every night</a:t>
            </a:r>
          </a:p>
          <a:p>
            <a:endParaRPr lang="en-GB" dirty="0"/>
          </a:p>
          <a:p>
            <a:r>
              <a:rPr lang="en-GB" dirty="0"/>
              <a:t>Every person wanting to access the shelter needs to be first assessed by KCAH staff at our drop in</a:t>
            </a:r>
          </a:p>
          <a:p>
            <a:endParaRPr lang="en-GB" dirty="0"/>
          </a:p>
          <a:p>
            <a:r>
              <a:rPr lang="en-GB" dirty="0"/>
              <a:t>If accepted, they will need to sign a guest agreement which details the expectations of guests whilst at the shelter</a:t>
            </a:r>
          </a:p>
          <a:p>
            <a:endParaRPr lang="en-GB" dirty="0"/>
          </a:p>
          <a:p>
            <a:r>
              <a:rPr lang="en-GB" dirty="0"/>
              <a:t>The shelter has a computer which holds the guest list and other vital information</a:t>
            </a:r>
          </a:p>
          <a:p>
            <a:endParaRPr lang="en-GB" dirty="0"/>
          </a:p>
          <a:p>
            <a:r>
              <a:rPr lang="en-GB" dirty="0"/>
              <a:t>Only people named on the register should be allowed entry to the shelter</a:t>
            </a:r>
          </a:p>
          <a:p>
            <a:endParaRPr lang="en-GB" dirty="0"/>
          </a:p>
          <a:p>
            <a:r>
              <a:rPr lang="en-GB" dirty="0"/>
              <a:t>The front door is kept locked at all times</a:t>
            </a:r>
          </a:p>
          <a:p>
            <a:endParaRPr lang="en-GB" dirty="0"/>
          </a:p>
        </p:txBody>
      </p:sp>
      <p:pic>
        <p:nvPicPr>
          <p:cNvPr id="6" name="Refferal in">
            <a:hlinkClick r:id="" action="ppaction://media"/>
            <a:extLst>
              <a:ext uri="{FF2B5EF4-FFF2-40B4-BE49-F238E27FC236}">
                <a16:creationId xmlns:a16="http://schemas.microsoft.com/office/drawing/2014/main" id="{34AF0A3C-9AA9-46FC-B4C9-48E3DC8622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35046" y="35029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65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025c7e6-d915-4ce8-898e-10e8cd4f8194">
      <UserInfo>
        <DisplayName>Will Hancock</DisplayName>
        <AccountId>2083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87023DD0DDF346B5EDFE5B8C2F5CB9" ma:contentTypeVersion="8" ma:contentTypeDescription="Create a new document." ma:contentTypeScope="" ma:versionID="9d27cebeaafba6e8edccf59e82f9400c">
  <xsd:schema xmlns:xsd="http://www.w3.org/2001/XMLSchema" xmlns:xs="http://www.w3.org/2001/XMLSchema" xmlns:p="http://schemas.microsoft.com/office/2006/metadata/properties" xmlns:ns2="6e703812-c103-4627-a3a9-882c369d14b3" xmlns:ns3="7025c7e6-d915-4ce8-898e-10e8cd4f8194" targetNamespace="http://schemas.microsoft.com/office/2006/metadata/properties" ma:root="true" ma:fieldsID="0efda5afc89a1c12cf1e5a5aa939a23e" ns2:_="" ns3:_="">
    <xsd:import namespace="6e703812-c103-4627-a3a9-882c369d14b3"/>
    <xsd:import namespace="7025c7e6-d915-4ce8-898e-10e8cd4f81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703812-c103-4627-a3a9-882c369d14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25c7e6-d915-4ce8-898e-10e8cd4f819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AC2023F-644C-4F7E-8E8C-CDBE4A63C7D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0B0D886-CB8D-4564-A797-C05BC7D513A8}">
  <ds:schemaRefs>
    <ds:schemaRef ds:uri="http://schemas.openxmlformats.org/package/2006/metadata/core-properties"/>
    <ds:schemaRef ds:uri="6e703812-c103-4627-a3a9-882c369d14b3"/>
    <ds:schemaRef ds:uri="http://purl.org/dc/dcmitype/"/>
    <ds:schemaRef ds:uri="http://schemas.microsoft.com/office/2006/documentManagement/types"/>
    <ds:schemaRef ds:uri="7025c7e6-d915-4ce8-898e-10e8cd4f8194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6EB287FF-524B-4031-B512-163D893625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703812-c103-4627-a3a9-882c369d14b3"/>
    <ds:schemaRef ds:uri="7025c7e6-d915-4ce8-898e-10e8cd4f81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458</TotalTime>
  <Words>1050</Words>
  <Application>Microsoft Office PowerPoint</Application>
  <PresentationFormat>Widescreen</PresentationFormat>
  <Paragraphs>179</Paragraphs>
  <Slides>26</Slides>
  <Notes>2</Notes>
  <HiddenSlides>0</HiddenSlides>
  <MMClips>34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Kingston's Winter Night Shelter Jan to March 2024 </vt:lpstr>
      <vt:lpstr>What we will cover</vt:lpstr>
      <vt:lpstr>Kingston Churches Action on Homelessness</vt:lpstr>
      <vt:lpstr>Night Shelter – Why?</vt:lpstr>
      <vt:lpstr>PowerPoint Presentation</vt:lpstr>
      <vt:lpstr>What is a Night Shelter?</vt:lpstr>
      <vt:lpstr>What makes a night shelter?</vt:lpstr>
      <vt:lpstr> </vt:lpstr>
      <vt:lpstr>PowerPoint Presentation</vt:lpstr>
      <vt:lpstr>SHIFTS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Evening Shift   Mon to Thursday 8:30pm to Midnight Friday to Sunday 6:30pm to Midnight </vt:lpstr>
      <vt:lpstr>Night Owl Shift – Sleep In 11:30pm to 5:30am</vt:lpstr>
      <vt:lpstr>Early Bird Shift 5am to 8am</vt:lpstr>
      <vt:lpstr>What to do when there’s nothing to do?</vt:lpstr>
      <vt:lpstr>Personal Safety</vt:lpstr>
      <vt:lpstr>Policies and Procedures Guest Rules</vt:lpstr>
      <vt:lpstr>Policies and Procedures </vt:lpstr>
      <vt:lpstr>Policies and Procedures </vt:lpstr>
      <vt:lpstr>PowerPoint Presentation</vt:lpstr>
      <vt:lpstr>Next Steps</vt:lpstr>
      <vt:lpstr>PowerPoint Presentation</vt:lpstr>
    </vt:vector>
  </TitlesOfParts>
  <Company>Kingston Churches Action on Homelessness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Night Shelter Volunteer Training</dc:title>
  <dc:creator>Sophie Mayor</dc:creator>
  <cp:lastModifiedBy>Kat Greenwood</cp:lastModifiedBy>
  <cp:revision>117</cp:revision>
  <dcterms:created xsi:type="dcterms:W3CDTF">2018-10-15T01:07:08Z</dcterms:created>
  <dcterms:modified xsi:type="dcterms:W3CDTF">2024-02-28T15:14:21Z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0x010100EF87023DD0DDF346B5EDFE5B8C2F5CB9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  <property fmtid="{D5CDD505-2E9C-101B-9397-08002B2CF9AE}" pid="8" name="Order">
    <vt:r8>192800</vt:r8>
  </property>
</Properties>
</file>